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Roboto Slab"/>
      <p:regular r:id="rId46"/>
      <p:bold r:id="rId47"/>
    </p:embeddedFont>
    <p:embeddedFont>
      <p:font typeface="Source Sans Pr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8DE47C0-39B2-4010-A28A-FDCD051CAD46}">
  <a:tblStyle styleId="{68DE47C0-39B2-4010-A28A-FDCD051CAD46}"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B56BB1C-A062-4A21-A22B-08A7FC37BA85}"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Slab-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SourceSansPro-regular.fntdata"/><Relationship Id="rId47" Type="http://schemas.openxmlformats.org/officeDocument/2006/relationships/font" Target="fonts/RobotoSlab-bold.fntdata"/><Relationship Id="rId49" Type="http://schemas.openxmlformats.org/officeDocument/2006/relationships/font" Target="fonts/SourceSansPr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SourceSansPro-boldItalic.fntdata"/><Relationship Id="rId50" Type="http://schemas.openxmlformats.org/officeDocument/2006/relationships/font" Target="fonts/SourceSansPr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8ffdd76f6a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8ffdd76f6a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8ffdd76f6a_5_24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8ffdd76f6a_5_2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sz="2000">
              <a:solidFill>
                <a:srgbClr val="263238"/>
              </a:solidFill>
              <a:latin typeface="Source Sans Pro"/>
              <a:ea typeface="Source Sans Pro"/>
              <a:cs typeface="Source Sans Pro"/>
              <a:sym typeface="Source Sans Pr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8ffdd76f6a_5_21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8ffdd76f6a_5_2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8ffdd76f6a_5_22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8ffdd76f6a_5_2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8ffdd76f6a_5_25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8ffdd76f6a_5_2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8ffdd76f6a_5_3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8ffdd76f6a_5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a:t>
            </a:r>
            <a:r>
              <a:rPr lang="en"/>
              <a:t> analysis on general trends and correlations</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8ffdd76f6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8ffdd76f6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Ground living area has fewer outliers than lot area, given that large plots may not necessarily have large builtup areas; land is also abundant in the US → this could be an indicator that gr area is a stronger explanatory variable than total lot area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8ffdd76f6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8ffdd76f6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few features focus on the quality of the house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8ffdd76f6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8ffdd76f6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8ffdd76f6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8ffdd76f6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8ffdd76f6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8ffdd76f6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8ffdd76f6a_5_2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8ffdd76f6a_5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8ffdd76f6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8ffdd76f6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8ffdd76f6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8ffdd76f6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8ffdd76f6a_10_5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8ffdd76f6a_1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8ffdd76f6a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8ffdd76f6a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02124"/>
                </a:solidFill>
              </a:rPr>
              <a:t>used to predict the values in a continuous range</a:t>
            </a:r>
            <a:endParaRPr b="1" sz="1200">
              <a:solidFill>
                <a:srgbClr val="202124"/>
              </a:solidFill>
            </a:endParaRPr>
          </a:p>
          <a:p>
            <a:pPr indent="0" lvl="0" marL="0" rtl="0" algn="l">
              <a:spcBef>
                <a:spcPts val="0"/>
              </a:spcBef>
              <a:spcAft>
                <a:spcPts val="0"/>
              </a:spcAft>
              <a:buNone/>
            </a:pPr>
            <a:r>
              <a:t/>
            </a:r>
            <a:endParaRPr b="1" sz="1200">
              <a:solidFill>
                <a:srgbClr val="202124"/>
              </a:solidFill>
            </a:endParaRPr>
          </a:p>
          <a:p>
            <a:pPr indent="0" lvl="0" marL="0" rtl="0" algn="l">
              <a:spcBef>
                <a:spcPts val="0"/>
              </a:spcBef>
              <a:spcAft>
                <a:spcPts val="0"/>
              </a:spcAft>
              <a:buNone/>
            </a:pPr>
            <a:r>
              <a:rPr b="1" lang="en" sz="1200">
                <a:solidFill>
                  <a:srgbClr val="202124"/>
                </a:solidFill>
              </a:rPr>
              <a:t>Problem statement </a:t>
            </a:r>
            <a:r>
              <a:rPr b="1" lang="en" sz="1200">
                <a:solidFill>
                  <a:srgbClr val="202124"/>
                </a:solidFill>
              </a:rPr>
              <a:t>requires</a:t>
            </a:r>
            <a:r>
              <a:rPr b="1" lang="en" sz="1200">
                <a:solidFill>
                  <a:srgbClr val="202124"/>
                </a:solidFill>
              </a:rPr>
              <a:t> predictive capabilities - classification models (KNN) do not fit our requirements</a:t>
            </a:r>
            <a:endParaRPr b="1" sz="1200">
              <a:solidFill>
                <a:srgbClr val="202124"/>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8ffdd76f6a_4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8ffdd76f6a_4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8ffdd76f6a_12_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8ffdd76f6a_1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explain our feature selection process, we can see it as a funneling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 ran a model with 183 features, then we used lasso regularisation to penalise the regression coefficients of features that are not useful to the model. We used lasso regularisation as it has the ability to penalise the regression coefficients of useless features to 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Thereafter, we zoom in on features with high regression coefficients and at this step we also look at their correlation coefficients with housing prices. After picking out features with high regression and/or high correlation coefficient, we removed features with collinearity of above 0.7.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we end up with the 13 features we will be using in our final model.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90e5265a94_5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90e5265a94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t>
            </a:r>
            <a:r>
              <a:rPr lang="en"/>
              <a:t>order to make sense of these ordinal data we had to map the ranking to a scale of e.g 1 to 5</a:t>
            </a:r>
            <a:endParaRPr/>
          </a:p>
          <a:p>
            <a:pPr indent="0" lvl="0" marL="0" rtl="0" algn="l">
              <a:spcBef>
                <a:spcPts val="0"/>
              </a:spcBef>
              <a:spcAft>
                <a:spcPts val="0"/>
              </a:spcAft>
              <a:buNone/>
            </a:pPr>
            <a:r>
              <a:rPr lang="en"/>
              <a:t>And for our categorical data, we had to one-hot encode it before it can be used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8ffdd76f6a_4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8ffdd76f6a_4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8ffdd76f6a_4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8ffdd76f6a_4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a:t>
            </a:r>
            <a:r>
              <a:rPr lang="en"/>
              <a:t>evaluate</a:t>
            </a:r>
            <a:r>
              <a:rPr lang="en"/>
              <a:t> the performance of our model, we will be using the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R2 score which is a value between 0%  to 100%, and it evaluates</a:t>
            </a:r>
            <a:r>
              <a:rPr lang="en" sz="1200">
                <a:solidFill>
                  <a:srgbClr val="202124"/>
                </a:solidFill>
                <a:highlight>
                  <a:srgbClr val="FFFFFF"/>
                </a:highlight>
              </a:rPr>
              <a:t> </a:t>
            </a:r>
            <a:r>
              <a:rPr b="1" lang="en" sz="1200">
                <a:solidFill>
                  <a:srgbClr val="202124"/>
                </a:solidFill>
              </a:rPr>
              <a:t>how well the regression model explains observed data</a:t>
            </a:r>
            <a:r>
              <a:rPr lang="en" sz="1200">
                <a:solidFill>
                  <a:srgbClr val="202124"/>
                </a:solidFill>
                <a:highlight>
                  <a:srgbClr val="FFFFFF"/>
                </a:highlight>
              </a:rPr>
              <a:t>. For example, an r-squared of 60% reveals that 60% of the variability observed in the target variable is explained by the regression model</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a:p>
            <a:pPr indent="0" lvl="0" marL="0" rtl="0" algn="l">
              <a:spcBef>
                <a:spcPts val="0"/>
              </a:spcBef>
              <a:spcAft>
                <a:spcPts val="0"/>
              </a:spcAft>
              <a:buNone/>
            </a:pPr>
            <a:r>
              <a:rPr lang="en" sz="1200">
                <a:solidFill>
                  <a:srgbClr val="202124"/>
                </a:solidFill>
                <a:highlight>
                  <a:srgbClr val="FFFFFF"/>
                </a:highlight>
              </a:rPr>
              <a:t>Therefore, we want R2 to be high.</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a:p>
            <a:pPr indent="0" lvl="0" marL="0" rtl="0" algn="l">
              <a:spcBef>
                <a:spcPts val="0"/>
              </a:spcBef>
              <a:spcAft>
                <a:spcPts val="0"/>
              </a:spcAft>
              <a:buNone/>
            </a:pPr>
            <a:r>
              <a:rPr lang="en" sz="1200">
                <a:solidFill>
                  <a:srgbClr val="202124"/>
                </a:solidFill>
                <a:highlight>
                  <a:srgbClr val="FFFFFF"/>
                </a:highlight>
              </a:rPr>
              <a:t>Root Mean Squared Error is the square root average of the squared differences between actual and estimated values. For example a RMSE of 100k means on average, the model predicts a value 100k away from the actual value.</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a:p>
            <a:pPr indent="0" lvl="0" marL="0" rtl="0" algn="l">
              <a:spcBef>
                <a:spcPts val="0"/>
              </a:spcBef>
              <a:spcAft>
                <a:spcPts val="0"/>
              </a:spcAft>
              <a:buNone/>
            </a:pPr>
            <a:r>
              <a:rPr lang="en" sz="1200">
                <a:solidFill>
                  <a:srgbClr val="202124"/>
                </a:solidFill>
                <a:highlight>
                  <a:srgbClr val="FFFFFF"/>
                </a:highlight>
              </a:rPr>
              <a:t>So, the lower the Root Mean Squared Error, the better.</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a:p>
            <a:pPr indent="0" lvl="0" marL="0" rtl="0" algn="l">
              <a:spcBef>
                <a:spcPts val="0"/>
              </a:spcBef>
              <a:spcAft>
                <a:spcPts val="0"/>
              </a:spcAft>
              <a:buNone/>
            </a:pPr>
            <a:r>
              <a:rPr lang="en" sz="1200">
                <a:solidFill>
                  <a:srgbClr val="202124"/>
                </a:solidFill>
                <a:highlight>
                  <a:srgbClr val="FFFFFF"/>
                </a:highlight>
              </a:rPr>
              <a:t>Lastly, we would also want a model that is efficient and does not require too many features to function.</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8ffdd76f6a_5_21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8ffdd76f6a_5_2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increase in train score, 5% </a:t>
            </a:r>
            <a:r>
              <a:rPr lang="en"/>
              <a:t>increase</a:t>
            </a:r>
            <a:r>
              <a:rPr lang="en"/>
              <a:t> in test score and 5,000 lesser margin of error even if it requires 7 more features it is worth it.</a:t>
            </a:r>
            <a:endParaRPr/>
          </a:p>
          <a:p>
            <a:pPr indent="0" lvl="0" marL="0" rtl="0" algn="l">
              <a:spcBef>
                <a:spcPts val="0"/>
              </a:spcBef>
              <a:spcAft>
                <a:spcPts val="0"/>
              </a:spcAft>
              <a:buNone/>
            </a:pPr>
            <a:r>
              <a:rPr lang="en"/>
              <a:t>We can also see all the other metrics of our </a:t>
            </a:r>
            <a:r>
              <a:rPr lang="en"/>
              <a:t>new model </a:t>
            </a:r>
            <a:r>
              <a:rPr lang="en"/>
              <a:t>were better than the market best.</a:t>
            </a:r>
            <a:endParaRPr/>
          </a:p>
          <a:p>
            <a:pPr indent="0" lvl="0" marL="0" rtl="0" algn="l">
              <a:spcBef>
                <a:spcPts val="0"/>
              </a:spcBef>
              <a:spcAft>
                <a:spcPts val="0"/>
              </a:spcAft>
              <a:buNone/>
            </a:pPr>
            <a:r>
              <a:rPr lang="en"/>
              <a:t>New model beats all other models </a:t>
            </a:r>
            <a:r>
              <a:rPr lang="en"/>
              <a:t>helping us regain competitive advantage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8ffdd76f6a_5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8ffdd76f6a_5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8ffdd76f6a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8ffdd76f6a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tell how well our model actually performs, we need to look at the plot above.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red line on the graph shows the actual values while the scatter points shows the predicted value. </a:t>
            </a:r>
            <a:endParaRPr/>
          </a:p>
          <a:p>
            <a:pPr indent="0" lvl="0" marL="0" rtl="0" algn="l">
              <a:spcBef>
                <a:spcPts val="0"/>
              </a:spcBef>
              <a:spcAft>
                <a:spcPts val="0"/>
              </a:spcAft>
              <a:buNone/>
            </a:pPr>
            <a:r>
              <a:rPr lang="en"/>
              <a:t>Most importantly, we can see that majority of the predicted values falls within close proximity of the actual values.</a:t>
            </a:r>
            <a:endParaRPr/>
          </a:p>
          <a:p>
            <a:pPr indent="0" lvl="0" marL="0" rtl="0" algn="l">
              <a:spcBef>
                <a:spcPts val="0"/>
              </a:spcBef>
              <a:spcAft>
                <a:spcPts val="0"/>
              </a:spcAft>
              <a:buNone/>
            </a:pPr>
            <a:r>
              <a:rPr lang="en"/>
              <a:t>Therefore we can conclude that the model is doing well in predicting housing prices.</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8ffdd76f6a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8ffdd76f6a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292929"/>
                </a:solidFill>
                <a:highlight>
                  <a:srgbClr val="FFFFFF"/>
                </a:highlight>
                <a:latin typeface="Georgia"/>
                <a:ea typeface="Georgia"/>
                <a:cs typeface="Georgia"/>
                <a:sym typeface="Georgia"/>
              </a:rPr>
              <a:t>In order to better understand the significance of our features, we can refer to the bar plot above.</a:t>
            </a:r>
            <a:endParaRPr sz="13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3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300">
                <a:solidFill>
                  <a:srgbClr val="292929"/>
                </a:solidFill>
                <a:highlight>
                  <a:srgbClr val="FFFFFF"/>
                </a:highlight>
                <a:latin typeface="Georgia"/>
                <a:ea typeface="Georgia"/>
                <a:cs typeface="Georgia"/>
                <a:sym typeface="Georgia"/>
              </a:rPr>
              <a:t>The SHAP value is calculated from an algorithm and it helps to increase the explainability of machine learning models.</a:t>
            </a:r>
            <a:endParaRPr sz="13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3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300">
                <a:solidFill>
                  <a:srgbClr val="292929"/>
                </a:solidFill>
                <a:highlight>
                  <a:srgbClr val="FFFFFF"/>
                </a:highlight>
                <a:latin typeface="Georgia"/>
                <a:ea typeface="Georgia"/>
                <a:cs typeface="Georgia"/>
                <a:sym typeface="Georgia"/>
              </a:rPr>
              <a:t>And how we interpret the plot is that the feature with the greater mean absolute SHAP value has a greater impact on the model’s predictions.</a:t>
            </a:r>
            <a:endParaRPr sz="13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3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300">
                <a:solidFill>
                  <a:srgbClr val="292929"/>
                </a:solidFill>
                <a:highlight>
                  <a:srgbClr val="FFFFFF"/>
                </a:highlight>
                <a:latin typeface="Georgia"/>
                <a:ea typeface="Georgia"/>
                <a:cs typeface="Georgia"/>
                <a:sym typeface="Georgia"/>
              </a:rPr>
              <a:t>Based on the bar plot, the top 3 features with the greatest impact is the overall quality, above ground living area (sq ft.) and the year built.</a:t>
            </a:r>
            <a:endParaRPr sz="13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5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8ffdd76f6a_7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8ffdd76f6a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8ffdd76f6a_8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8ffdd76f6a_8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600"/>
              </a:spcBef>
              <a:spcAft>
                <a:spcPts val="0"/>
              </a:spcAft>
              <a:buClr>
                <a:srgbClr val="CFD8DC"/>
              </a:buClr>
              <a:buSzPts val="1000"/>
              <a:buFont typeface="Source Sans Pro"/>
              <a:buChar char="◎"/>
            </a:pPr>
            <a:r>
              <a:rPr b="1" lang="en" sz="1000">
                <a:solidFill>
                  <a:srgbClr val="263238"/>
                </a:solidFill>
                <a:latin typeface="Source Sans Pro"/>
                <a:ea typeface="Source Sans Pro"/>
                <a:cs typeface="Source Sans Pro"/>
                <a:sym typeface="Source Sans Pro"/>
              </a:rPr>
              <a:t>6 vs 13, more than double the no. features to get us our prices as accurate as possible</a:t>
            </a:r>
            <a:endParaRPr b="1" sz="1000">
              <a:solidFill>
                <a:srgbClr val="263238"/>
              </a:solidFill>
              <a:latin typeface="Source Sans Pro"/>
              <a:ea typeface="Source Sans Pro"/>
              <a:cs typeface="Source Sans Pro"/>
              <a:sym typeface="Source Sans Pro"/>
            </a:endParaRPr>
          </a:p>
          <a:p>
            <a:pPr indent="-292100" lvl="0" marL="457200" rtl="0" algn="l">
              <a:spcBef>
                <a:spcPts val="0"/>
              </a:spcBef>
              <a:spcAft>
                <a:spcPts val="0"/>
              </a:spcAft>
              <a:buClr>
                <a:srgbClr val="263238"/>
              </a:buClr>
              <a:buSzPts val="1000"/>
              <a:buFont typeface="Source Sans Pro"/>
              <a:buChar char="◎"/>
            </a:pPr>
            <a:r>
              <a:rPr b="1" lang="en" sz="1000">
                <a:solidFill>
                  <a:srgbClr val="263238"/>
                </a:solidFill>
                <a:latin typeface="Source Sans Pro"/>
                <a:ea typeface="Source Sans Pro"/>
                <a:cs typeface="Source Sans Pro"/>
                <a:sym typeface="Source Sans Pro"/>
              </a:rPr>
              <a:t>Increasingly important factors for buyers </a:t>
            </a:r>
            <a:endParaRPr b="1" sz="1000">
              <a:solidFill>
                <a:srgbClr val="263238"/>
              </a:solidFill>
              <a:latin typeface="Source Sans Pro"/>
              <a:ea typeface="Source Sans Pro"/>
              <a:cs typeface="Source Sans Pro"/>
              <a:sym typeface="Source Sans Pr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8ffdd76f6a_7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8ffdd76f6a_7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8ffdd76f6a_7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8ffdd76f6a_7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9198650110_4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919865011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9198650110_4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9198650110_4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9198650110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9198650110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9198650110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9198650110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8ffdd76f6a_1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8ffdd76f6a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8ffdd76f6a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8ffdd76f6a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8ffdd76f6a_11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8ffdd76f6a_1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8ffdd76f6a_5_2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8ffdd76f6a_5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8ffdd76f6a_12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8ffdd76f6a_1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8ffdd76f6a_5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8ffdd76f6a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700185" y="1991850"/>
            <a:ext cx="5807400" cy="1159800"/>
          </a:xfrm>
          <a:prstGeom prst="rect">
            <a:avLst/>
          </a:prstGeom>
        </p:spPr>
        <p:txBody>
          <a:bodyPr anchorCtr="0" anchor="ctr" bIns="91425" lIns="91425" spcFirstLastPara="1" rIns="91425" wrap="square" tIns="91425">
            <a:noAutofit/>
          </a:bodyPr>
          <a:lstStyle>
            <a:lvl1pPr lvl="0">
              <a:spcBef>
                <a:spcPts val="0"/>
              </a:spcBef>
              <a:spcAft>
                <a:spcPts val="0"/>
              </a:spcAft>
              <a:buSzPts val="5800"/>
              <a:buNone/>
              <a:defRPr b="1" sz="5800"/>
            </a:lvl1pPr>
            <a:lvl2pPr lvl="1">
              <a:spcBef>
                <a:spcPts val="0"/>
              </a:spcBef>
              <a:spcAft>
                <a:spcPts val="0"/>
              </a:spcAft>
              <a:buSzPts val="5800"/>
              <a:buNone/>
              <a:defRPr b="1" sz="5800"/>
            </a:lvl2pPr>
            <a:lvl3pPr lvl="2">
              <a:spcBef>
                <a:spcPts val="0"/>
              </a:spcBef>
              <a:spcAft>
                <a:spcPts val="0"/>
              </a:spcAft>
              <a:buSzPts val="5800"/>
              <a:buNone/>
              <a:defRPr b="1" sz="5800"/>
            </a:lvl3pPr>
            <a:lvl4pPr lvl="3">
              <a:spcBef>
                <a:spcPts val="0"/>
              </a:spcBef>
              <a:spcAft>
                <a:spcPts val="0"/>
              </a:spcAft>
              <a:buSzPts val="5800"/>
              <a:buNone/>
              <a:defRPr b="1" sz="5800"/>
            </a:lvl4pPr>
            <a:lvl5pPr lvl="4">
              <a:spcBef>
                <a:spcPts val="0"/>
              </a:spcBef>
              <a:spcAft>
                <a:spcPts val="0"/>
              </a:spcAft>
              <a:buSzPts val="5800"/>
              <a:buNone/>
              <a:defRPr b="1" sz="5800"/>
            </a:lvl5pPr>
            <a:lvl6pPr lvl="5">
              <a:spcBef>
                <a:spcPts val="0"/>
              </a:spcBef>
              <a:spcAft>
                <a:spcPts val="0"/>
              </a:spcAft>
              <a:buSzPts val="5800"/>
              <a:buNone/>
              <a:defRPr b="1" sz="5800"/>
            </a:lvl6pPr>
            <a:lvl7pPr lvl="6">
              <a:spcBef>
                <a:spcPts val="0"/>
              </a:spcBef>
              <a:spcAft>
                <a:spcPts val="0"/>
              </a:spcAft>
              <a:buSzPts val="5800"/>
              <a:buNone/>
              <a:defRPr b="1" sz="5800"/>
            </a:lvl7pPr>
            <a:lvl8pPr lvl="7">
              <a:spcBef>
                <a:spcPts val="0"/>
              </a:spcBef>
              <a:spcAft>
                <a:spcPts val="0"/>
              </a:spcAft>
              <a:buSzPts val="5800"/>
              <a:buNone/>
              <a:defRPr b="1" sz="5800"/>
            </a:lvl8pPr>
            <a:lvl9pPr lvl="8">
              <a:spcBef>
                <a:spcPts val="0"/>
              </a:spcBef>
              <a:spcAft>
                <a:spcPts val="0"/>
              </a:spcAft>
              <a:buSzPts val="5800"/>
              <a:buNone/>
              <a:defRPr b="1" sz="5800"/>
            </a:lvl9pPr>
          </a:lstStyle>
          <a:p/>
        </p:txBody>
      </p:sp>
      <p:sp>
        <p:nvSpPr>
          <p:cNvPr id="11" name="Google Shape;11;p2"/>
          <p:cNvSpPr/>
          <p:nvPr/>
        </p:nvSpPr>
        <p:spPr>
          <a:xfrm>
            <a:off x="7337531" y="463007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0243" y="4182401"/>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893253" y="3333348"/>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71302" y="4923775"/>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386266" y="50813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79460" y="2703980"/>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61540" y="643097"/>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07235" y="1080863"/>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314019" y="3625322"/>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882858" y="4186761"/>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58313" y="1596559"/>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396483" y="226428"/>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17492" y="2000594"/>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425273" y="387880"/>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014029" y="4567546"/>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mplete pattern">
  <p:cSld name="BLANK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1"/>
          <p:cNvSpPr/>
          <p:nvPr/>
        </p:nvSpPr>
        <p:spPr>
          <a:xfrm>
            <a:off x="-26550" y="-14850"/>
            <a:ext cx="9197100" cy="51732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bg>
      <p:bgPr>
        <a:solidFill>
          <a:schemeClr val="accent3"/>
        </a:solidFill>
      </p:bgPr>
    </p:bg>
    <p:spTree>
      <p:nvGrpSpPr>
        <p:cNvPr id="66" name="Shape 66"/>
        <p:cNvGrpSpPr/>
        <p:nvPr/>
      </p:nvGrpSpPr>
      <p:grpSpPr>
        <a:xfrm>
          <a:off x="0" y="0"/>
          <a:ext cx="0" cy="0"/>
          <a:chOff x="0" y="0"/>
          <a:chExt cx="0" cy="0"/>
        </a:xfrm>
      </p:grpSpPr>
      <p:grpSp>
        <p:nvGrpSpPr>
          <p:cNvPr id="67" name="Google Shape;67;p12"/>
          <p:cNvGrpSpPr/>
          <p:nvPr/>
        </p:nvGrpSpPr>
        <p:grpSpPr>
          <a:xfrm>
            <a:off x="7343003" y="3409675"/>
            <a:ext cx="1691422" cy="1732548"/>
            <a:chOff x="7343003" y="3409675"/>
            <a:chExt cx="1691422" cy="1732548"/>
          </a:xfrm>
        </p:grpSpPr>
        <p:grpSp>
          <p:nvGrpSpPr>
            <p:cNvPr id="68" name="Google Shape;68;p12"/>
            <p:cNvGrpSpPr/>
            <p:nvPr/>
          </p:nvGrpSpPr>
          <p:grpSpPr>
            <a:xfrm>
              <a:off x="7343003" y="4453711"/>
              <a:ext cx="316800" cy="688513"/>
              <a:chOff x="7343003" y="4453711"/>
              <a:chExt cx="316800" cy="688513"/>
            </a:xfrm>
          </p:grpSpPr>
          <p:sp>
            <p:nvSpPr>
              <p:cNvPr id="69" name="Google Shape;69;p1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12"/>
            <p:cNvGrpSpPr/>
            <p:nvPr/>
          </p:nvGrpSpPr>
          <p:grpSpPr>
            <a:xfrm>
              <a:off x="7801210" y="4105700"/>
              <a:ext cx="316800" cy="1036523"/>
              <a:chOff x="7801210" y="4105700"/>
              <a:chExt cx="316800" cy="1036523"/>
            </a:xfrm>
          </p:grpSpPr>
          <p:sp>
            <p:nvSpPr>
              <p:cNvPr id="72" name="Google Shape;72;p1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12"/>
            <p:cNvGrpSpPr/>
            <p:nvPr/>
          </p:nvGrpSpPr>
          <p:grpSpPr>
            <a:xfrm>
              <a:off x="8259418" y="3757688"/>
              <a:ext cx="316800" cy="1384535"/>
              <a:chOff x="8259418" y="3757688"/>
              <a:chExt cx="316800" cy="1384535"/>
            </a:xfrm>
          </p:grpSpPr>
          <p:sp>
            <p:nvSpPr>
              <p:cNvPr id="76" name="Google Shape;76;p1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12"/>
            <p:cNvGrpSpPr/>
            <p:nvPr/>
          </p:nvGrpSpPr>
          <p:grpSpPr>
            <a:xfrm>
              <a:off x="8717625" y="3409675"/>
              <a:ext cx="316800" cy="1732548"/>
              <a:chOff x="8717625" y="3409675"/>
              <a:chExt cx="316800" cy="1732548"/>
            </a:xfrm>
          </p:grpSpPr>
          <p:sp>
            <p:nvSpPr>
              <p:cNvPr id="81" name="Google Shape;81;p1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6" name="Google Shape;86;p12"/>
          <p:cNvGrpSpPr/>
          <p:nvPr/>
        </p:nvGrpSpPr>
        <p:grpSpPr>
          <a:xfrm>
            <a:off x="5043503" y="0"/>
            <a:ext cx="3814072" cy="3839102"/>
            <a:chOff x="5043503" y="0"/>
            <a:chExt cx="3814072" cy="3839102"/>
          </a:xfrm>
        </p:grpSpPr>
        <p:sp>
          <p:nvSpPr>
            <p:cNvPr id="87" name="Google Shape;87;p1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12"/>
            <p:cNvGrpSpPr/>
            <p:nvPr/>
          </p:nvGrpSpPr>
          <p:grpSpPr>
            <a:xfrm>
              <a:off x="7647812" y="2704283"/>
              <a:ext cx="635219" cy="635219"/>
              <a:chOff x="6725724" y="2701260"/>
              <a:chExt cx="1208101" cy="1208100"/>
            </a:xfrm>
          </p:grpSpPr>
          <p:sp>
            <p:nvSpPr>
              <p:cNvPr id="90" name="Google Shape;90;p1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1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2"/>
            <p:cNvGrpSpPr/>
            <p:nvPr/>
          </p:nvGrpSpPr>
          <p:grpSpPr>
            <a:xfrm>
              <a:off x="7952720" y="179238"/>
              <a:ext cx="873165" cy="873003"/>
              <a:chOff x="7754428" y="208725"/>
              <a:chExt cx="541800" cy="541800"/>
            </a:xfrm>
          </p:grpSpPr>
          <p:sp>
            <p:nvSpPr>
              <p:cNvPr id="95" name="Google Shape;95;p1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04" name="Google Shape;104;p1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05" name="Google Shape;105;p12"/>
          <p:cNvSpPr txBox="1"/>
          <p:nvPr>
            <p:ph idx="12" type="sldNum"/>
          </p:nvPr>
        </p:nvSpPr>
        <p:spPr>
          <a:xfrm>
            <a:off x="8451046" y="4736976"/>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3"/>
          <p:cNvSpPr txBox="1"/>
          <p:nvPr>
            <p:ph type="ctrTitle"/>
          </p:nvPr>
        </p:nvSpPr>
        <p:spPr>
          <a:xfrm>
            <a:off x="1546025" y="1754794"/>
            <a:ext cx="58326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400"/>
              <a:buNone/>
              <a:defRPr b="1" sz="4400"/>
            </a:lvl1pPr>
            <a:lvl2pPr lvl="1" rtl="0">
              <a:spcBef>
                <a:spcPts val="0"/>
              </a:spcBef>
              <a:spcAft>
                <a:spcPts val="0"/>
              </a:spcAft>
              <a:buSzPts val="4400"/>
              <a:buNone/>
              <a:defRPr b="1" sz="4400"/>
            </a:lvl2pPr>
            <a:lvl3pPr lvl="2" rtl="0">
              <a:spcBef>
                <a:spcPts val="0"/>
              </a:spcBef>
              <a:spcAft>
                <a:spcPts val="0"/>
              </a:spcAft>
              <a:buSzPts val="4400"/>
              <a:buNone/>
              <a:defRPr b="1" sz="4400"/>
            </a:lvl3pPr>
            <a:lvl4pPr lvl="3" rtl="0">
              <a:spcBef>
                <a:spcPts val="0"/>
              </a:spcBef>
              <a:spcAft>
                <a:spcPts val="0"/>
              </a:spcAft>
              <a:buSzPts val="4400"/>
              <a:buNone/>
              <a:defRPr b="1" sz="4400"/>
            </a:lvl4pPr>
            <a:lvl5pPr lvl="4" rtl="0">
              <a:spcBef>
                <a:spcPts val="0"/>
              </a:spcBef>
              <a:spcAft>
                <a:spcPts val="0"/>
              </a:spcAft>
              <a:buSzPts val="4400"/>
              <a:buNone/>
              <a:defRPr b="1" sz="4400"/>
            </a:lvl5pPr>
            <a:lvl6pPr lvl="5" rtl="0">
              <a:spcBef>
                <a:spcPts val="0"/>
              </a:spcBef>
              <a:spcAft>
                <a:spcPts val="0"/>
              </a:spcAft>
              <a:buSzPts val="4400"/>
              <a:buNone/>
              <a:defRPr b="1" sz="4400"/>
            </a:lvl6pPr>
            <a:lvl7pPr lvl="6" rtl="0">
              <a:spcBef>
                <a:spcPts val="0"/>
              </a:spcBef>
              <a:spcAft>
                <a:spcPts val="0"/>
              </a:spcAft>
              <a:buSzPts val="4400"/>
              <a:buNone/>
              <a:defRPr b="1" sz="4400"/>
            </a:lvl7pPr>
            <a:lvl8pPr lvl="7" rtl="0">
              <a:spcBef>
                <a:spcPts val="0"/>
              </a:spcBef>
              <a:spcAft>
                <a:spcPts val="0"/>
              </a:spcAft>
              <a:buSzPts val="4400"/>
              <a:buNone/>
              <a:defRPr b="1" sz="4400"/>
            </a:lvl8pPr>
            <a:lvl9pPr lvl="8" rtl="0">
              <a:spcBef>
                <a:spcPts val="0"/>
              </a:spcBef>
              <a:spcAft>
                <a:spcPts val="0"/>
              </a:spcAft>
              <a:buSzPts val="4400"/>
              <a:buNone/>
              <a:defRPr b="1" sz="4400"/>
            </a:lvl9pPr>
          </a:lstStyle>
          <a:p/>
        </p:txBody>
      </p:sp>
      <p:sp>
        <p:nvSpPr>
          <p:cNvPr id="28" name="Google Shape;28;p3"/>
          <p:cNvSpPr txBox="1"/>
          <p:nvPr>
            <p:ph idx="1" type="subTitle"/>
          </p:nvPr>
        </p:nvSpPr>
        <p:spPr>
          <a:xfrm>
            <a:off x="1546025" y="3011511"/>
            <a:ext cx="58326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b="0" l="19" r="19" t="0"/>
          <a:stretch/>
        </p:blipFill>
        <p:spPr>
          <a:xfrm flipH="1" rot="10800000">
            <a:off x="5952" y="0"/>
            <a:ext cx="9140602" cy="5143500"/>
          </a:xfrm>
          <a:prstGeom prst="rect">
            <a:avLst/>
          </a:prstGeom>
          <a:noFill/>
          <a:ln>
            <a:noFill/>
          </a:ln>
        </p:spPr>
      </p:pic>
      <p:sp>
        <p:nvSpPr>
          <p:cNvPr id="31" name="Google Shape;31;p4"/>
          <p:cNvSpPr txBox="1"/>
          <p:nvPr>
            <p:ph idx="1" type="body"/>
          </p:nvPr>
        </p:nvSpPr>
        <p:spPr>
          <a:xfrm>
            <a:off x="1215300" y="1723650"/>
            <a:ext cx="6713400" cy="8199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chemeClr val="dk1"/>
              </a:buClr>
              <a:buSzPts val="3600"/>
              <a:buChar char="◎"/>
              <a:defRPr i="1" sz="3600"/>
            </a:lvl1pPr>
            <a:lvl2pPr indent="-457200" lvl="1" marL="914400" rtl="0" algn="ctr">
              <a:spcBef>
                <a:spcPts val="0"/>
              </a:spcBef>
              <a:spcAft>
                <a:spcPts val="0"/>
              </a:spcAft>
              <a:buClr>
                <a:schemeClr val="dk1"/>
              </a:buClr>
              <a:buSzPts val="3600"/>
              <a:buChar char="○"/>
              <a:defRPr i="1" sz="3600"/>
            </a:lvl2pPr>
            <a:lvl3pPr indent="-457200" lvl="2" marL="1371600" rtl="0" algn="ctr">
              <a:spcBef>
                <a:spcPts val="0"/>
              </a:spcBef>
              <a:spcAft>
                <a:spcPts val="0"/>
              </a:spcAft>
              <a:buClr>
                <a:schemeClr val="dk1"/>
              </a:buClr>
              <a:buSzPts val="3600"/>
              <a:buChar char="◉"/>
              <a:defRPr i="1" sz="3600"/>
            </a:lvl3pPr>
            <a:lvl4pPr indent="-457200" lvl="3" marL="1828800" rtl="0" algn="ctr">
              <a:spcBef>
                <a:spcPts val="0"/>
              </a:spcBef>
              <a:spcAft>
                <a:spcPts val="0"/>
              </a:spcAft>
              <a:buSzPts val="3600"/>
              <a:buChar char="●"/>
              <a:defRPr i="1" sz="3600"/>
            </a:lvl4pPr>
            <a:lvl5pPr indent="-457200" lvl="4" marL="2286000" rtl="0" algn="ctr">
              <a:spcBef>
                <a:spcPts val="0"/>
              </a:spcBef>
              <a:spcAft>
                <a:spcPts val="0"/>
              </a:spcAft>
              <a:buSzPts val="3600"/>
              <a:buChar char="○"/>
              <a:defRPr i="1" sz="3600"/>
            </a:lvl5pPr>
            <a:lvl6pPr indent="-457200" lvl="5" marL="2743200" rtl="0" algn="ctr">
              <a:spcBef>
                <a:spcPts val="0"/>
              </a:spcBef>
              <a:spcAft>
                <a:spcPts val="0"/>
              </a:spcAft>
              <a:buSzPts val="3600"/>
              <a:buChar char="■"/>
              <a:defRPr i="1" sz="3600"/>
            </a:lvl6pPr>
            <a:lvl7pPr indent="-457200" lvl="6" marL="3200400" rtl="0" algn="ctr">
              <a:spcBef>
                <a:spcPts val="0"/>
              </a:spcBef>
              <a:spcAft>
                <a:spcPts val="0"/>
              </a:spcAft>
              <a:buSzPts val="3600"/>
              <a:buChar char="●"/>
              <a:defRPr i="1" sz="3600"/>
            </a:lvl7pPr>
            <a:lvl8pPr indent="-457200" lvl="7" marL="3657600" rtl="0" algn="ctr">
              <a:spcBef>
                <a:spcPts val="0"/>
              </a:spcBef>
              <a:spcAft>
                <a:spcPts val="0"/>
              </a:spcAft>
              <a:buSzPts val="3600"/>
              <a:buChar char="○"/>
              <a:defRPr i="1" sz="3600"/>
            </a:lvl8pPr>
            <a:lvl9pPr indent="-457200" lvl="8" marL="4114800" algn="ctr">
              <a:spcBef>
                <a:spcPts val="0"/>
              </a:spcBef>
              <a:spcAft>
                <a:spcPts val="0"/>
              </a:spcAft>
              <a:buSzPts val="3600"/>
              <a:buChar char="■"/>
              <a:defRPr i="1" sz="3600"/>
            </a:lvl9pPr>
          </a:lstStyle>
          <a:p/>
        </p:txBody>
      </p:sp>
      <p:grpSp>
        <p:nvGrpSpPr>
          <p:cNvPr id="32" name="Google Shape;32;p4"/>
          <p:cNvGrpSpPr/>
          <p:nvPr/>
        </p:nvGrpSpPr>
        <p:grpSpPr>
          <a:xfrm>
            <a:off x="3839646" y="782918"/>
            <a:ext cx="1464573" cy="842707"/>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chemeClr val="accent1"/>
                  </a:solidFill>
                  <a:latin typeface="Source Sans Pro"/>
                  <a:ea typeface="Source Sans Pro"/>
                  <a:cs typeface="Source Sans Pro"/>
                  <a:sym typeface="Source Sans Pro"/>
                </a:rPr>
                <a:t>“</a:t>
              </a:r>
              <a:endParaRPr b="1" sz="6000">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 name="Google Shape;36;p4"/>
          <p:cNvCxnSpPr>
            <a:endCxn id="34" idx="1"/>
          </p:cNvCxnSpPr>
          <p:nvPr/>
        </p:nvCxnSpPr>
        <p:spPr>
          <a:xfrm>
            <a:off x="3750511" y="390297"/>
            <a:ext cx="532200" cy="535500"/>
          </a:xfrm>
          <a:prstGeom prst="straightConnector1">
            <a:avLst/>
          </a:prstGeom>
          <a:noFill/>
          <a:ln cap="flat" cmpd="sng" w="9525">
            <a:solidFill>
              <a:srgbClr val="CFD8DC"/>
            </a:solidFill>
            <a:prstDash val="solid"/>
            <a:round/>
            <a:headEnd len="med" w="med" type="none"/>
            <a:tailEnd len="med" w="med" type="none"/>
          </a:ln>
        </p:spPr>
      </p:cxnSp>
      <p:cxnSp>
        <p:nvCxnSpPr>
          <p:cNvPr id="37" name="Google Shape;37;p4"/>
          <p:cNvCxnSpPr/>
          <p:nvPr/>
        </p:nvCxnSpPr>
        <p:spPr>
          <a:xfrm rot="10800000">
            <a:off x="4362902" y="436125"/>
            <a:ext cx="209100" cy="369600"/>
          </a:xfrm>
          <a:prstGeom prst="straightConnector1">
            <a:avLst/>
          </a:prstGeom>
          <a:noFill/>
          <a:ln cap="flat" cmpd="sng" w="9525">
            <a:solidFill>
              <a:srgbClr val="CFD8DC"/>
            </a:solidFill>
            <a:prstDash val="solid"/>
            <a:round/>
            <a:headEnd len="med" w="med" type="none"/>
            <a:tailEnd len="med" w="med" type="none"/>
          </a:ln>
        </p:spPr>
      </p:cxnSp>
      <p:cxnSp>
        <p:nvCxnSpPr>
          <p:cNvPr id="38" name="Google Shape;38;p4"/>
          <p:cNvCxnSpPr/>
          <p:nvPr/>
        </p:nvCxnSpPr>
        <p:spPr>
          <a:xfrm flipH="1" rot="10800000">
            <a:off x="4704510" y="351930"/>
            <a:ext cx="347100" cy="474600"/>
          </a:xfrm>
          <a:prstGeom prst="straightConnector1">
            <a:avLst/>
          </a:prstGeom>
          <a:noFill/>
          <a:ln cap="flat" cmpd="sng" w="9525">
            <a:solidFill>
              <a:srgbClr val="CFD8DC"/>
            </a:solidFill>
            <a:prstDash val="solid"/>
            <a:round/>
            <a:headEnd len="med" w="med" type="none"/>
            <a:tailEnd len="med" w="med" type="none"/>
          </a:ln>
        </p:spPr>
      </p:cxnSp>
      <p:sp>
        <p:nvSpPr>
          <p:cNvPr id="39" name="Google Shape;39;p4"/>
          <p:cNvSpPr txBox="1"/>
          <p:nvPr>
            <p:ph idx="12" type="sldNum"/>
          </p:nvPr>
        </p:nvSpPr>
        <p:spPr>
          <a:xfrm>
            <a:off x="-87" y="4749844"/>
            <a:ext cx="9144000" cy="3936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40" name="Shape 40"/>
        <p:cNvGrpSpPr/>
        <p:nvPr/>
      </p:nvGrpSpPr>
      <p:grpSpPr>
        <a:xfrm>
          <a:off x="0" y="0"/>
          <a:ext cx="0" cy="0"/>
          <a:chOff x="0" y="0"/>
          <a:chExt cx="0" cy="0"/>
        </a:xfrm>
      </p:grpSpPr>
      <p:sp>
        <p:nvSpPr>
          <p:cNvPr id="41" name="Google Shape;41;p5"/>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2" name="Google Shape;42;p5"/>
          <p:cNvSpPr txBox="1"/>
          <p:nvPr>
            <p:ph idx="1" type="body"/>
          </p:nvPr>
        </p:nvSpPr>
        <p:spPr>
          <a:xfrm>
            <a:off x="481350" y="1261700"/>
            <a:ext cx="3865800" cy="35736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sz="1800"/>
            </a:lvl1pPr>
            <a:lvl2pPr indent="-381000" lvl="1" marL="914400">
              <a:spcBef>
                <a:spcPts val="0"/>
              </a:spcBef>
              <a:spcAft>
                <a:spcPts val="0"/>
              </a:spcAft>
              <a:buSzPts val="2400"/>
              <a:buChar char="○"/>
              <a:defRPr sz="1800"/>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43" name="Google Shape;43;p5"/>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44" name="Shape 44"/>
        <p:cNvGrpSpPr/>
        <p:nvPr/>
      </p:nvGrpSpPr>
      <p:grpSpPr>
        <a:xfrm>
          <a:off x="0" y="0"/>
          <a:ext cx="0" cy="0"/>
          <a:chOff x="0" y="0"/>
          <a:chExt cx="0" cy="0"/>
        </a:xfrm>
      </p:grpSpPr>
      <p:sp>
        <p:nvSpPr>
          <p:cNvPr id="45" name="Google Shape;45;p6"/>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6" name="Google Shape;46;p6"/>
          <p:cNvSpPr txBox="1"/>
          <p:nvPr>
            <p:ph idx="1" type="body"/>
          </p:nvPr>
        </p:nvSpPr>
        <p:spPr>
          <a:xfrm>
            <a:off x="786137" y="1200150"/>
            <a:ext cx="3675300" cy="37257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7" name="Google Shape;47;p6"/>
          <p:cNvSpPr txBox="1"/>
          <p:nvPr>
            <p:ph idx="2" type="body"/>
          </p:nvPr>
        </p:nvSpPr>
        <p:spPr>
          <a:xfrm>
            <a:off x="4682659" y="1200150"/>
            <a:ext cx="3675300" cy="37257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8" name="Google Shape;48;p6"/>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9" name="Shape 49"/>
        <p:cNvGrpSpPr/>
        <p:nvPr/>
      </p:nvGrpSpPr>
      <p:grpSpPr>
        <a:xfrm>
          <a:off x="0" y="0"/>
          <a:ext cx="0" cy="0"/>
          <a:chOff x="0" y="0"/>
          <a:chExt cx="0" cy="0"/>
        </a:xfrm>
      </p:grpSpPr>
      <p:sp>
        <p:nvSpPr>
          <p:cNvPr id="50" name="Google Shape;50;p7"/>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51" name="Google Shape;51;p7"/>
          <p:cNvSpPr txBox="1"/>
          <p:nvPr>
            <p:ph idx="1" type="body"/>
          </p:nvPr>
        </p:nvSpPr>
        <p:spPr>
          <a:xfrm>
            <a:off x="786150"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2" name="Google Shape;52;p7"/>
          <p:cNvSpPr txBox="1"/>
          <p:nvPr>
            <p:ph idx="2" type="body"/>
          </p:nvPr>
        </p:nvSpPr>
        <p:spPr>
          <a:xfrm>
            <a:off x="3329992"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3" name="Google Shape;53;p7"/>
          <p:cNvSpPr txBox="1"/>
          <p:nvPr>
            <p:ph idx="3" type="body"/>
          </p:nvPr>
        </p:nvSpPr>
        <p:spPr>
          <a:xfrm>
            <a:off x="5873834"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4" name="Google Shape;54;p7"/>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8"/>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7" name="Google Shape;57;p8"/>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9"/>
          <p:cNvSpPr txBox="1"/>
          <p:nvPr>
            <p:ph idx="1" type="body"/>
          </p:nvPr>
        </p:nvSpPr>
        <p:spPr>
          <a:xfrm>
            <a:off x="457200" y="4055343"/>
            <a:ext cx="8229600" cy="3687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60" name="Google Shape;60;p9"/>
          <p:cNvSpPr txBox="1"/>
          <p:nvPr>
            <p:ph idx="12" type="sldNum"/>
          </p:nvPr>
        </p:nvSpPr>
        <p:spPr>
          <a:xfrm>
            <a:off x="-92" y="4749844"/>
            <a:ext cx="9144000" cy="3936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0"/>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p:txBody>
      </p:sp>
      <p:sp>
        <p:nvSpPr>
          <p:cNvPr id="7" name="Google Shape;7;p1"/>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indent="-381000" lvl="1" marL="9144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indent="-381000" lvl="2" marL="13716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indent="-342900" lvl="3" marL="18288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indent="-342900" lvl="4" marL="22860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indent="-342900" lvl="5" marL="27432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indent="-342900" lvl="6" marL="32004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indent="-342900" lvl="7" marL="36576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indent="-342900" lvl="8" marL="41148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lvl="0" algn="r">
              <a:buNone/>
              <a:defRPr b="1" sz="1300">
                <a:solidFill>
                  <a:schemeClr val="accent1"/>
                </a:solidFill>
                <a:latin typeface="Source Sans Pro"/>
                <a:ea typeface="Source Sans Pro"/>
                <a:cs typeface="Source Sans Pro"/>
                <a:sym typeface="Source Sans Pro"/>
              </a:defRPr>
            </a:lvl1pPr>
            <a:lvl2pPr lvl="1" algn="r">
              <a:buNone/>
              <a:defRPr b="1" sz="1300">
                <a:solidFill>
                  <a:schemeClr val="accent1"/>
                </a:solidFill>
                <a:latin typeface="Source Sans Pro"/>
                <a:ea typeface="Source Sans Pro"/>
                <a:cs typeface="Source Sans Pro"/>
                <a:sym typeface="Source Sans Pro"/>
              </a:defRPr>
            </a:lvl2pPr>
            <a:lvl3pPr lvl="2" algn="r">
              <a:buNone/>
              <a:defRPr b="1" sz="1300">
                <a:solidFill>
                  <a:schemeClr val="accent1"/>
                </a:solidFill>
                <a:latin typeface="Source Sans Pro"/>
                <a:ea typeface="Source Sans Pro"/>
                <a:cs typeface="Source Sans Pro"/>
                <a:sym typeface="Source Sans Pro"/>
              </a:defRPr>
            </a:lvl3pPr>
            <a:lvl4pPr lvl="3" algn="r">
              <a:buNone/>
              <a:defRPr b="1" sz="1300">
                <a:solidFill>
                  <a:schemeClr val="accent1"/>
                </a:solidFill>
                <a:latin typeface="Source Sans Pro"/>
                <a:ea typeface="Source Sans Pro"/>
                <a:cs typeface="Source Sans Pro"/>
                <a:sym typeface="Source Sans Pro"/>
              </a:defRPr>
            </a:lvl4pPr>
            <a:lvl5pPr lvl="4" algn="r">
              <a:buNone/>
              <a:defRPr b="1" sz="1300">
                <a:solidFill>
                  <a:schemeClr val="accent1"/>
                </a:solidFill>
                <a:latin typeface="Source Sans Pro"/>
                <a:ea typeface="Source Sans Pro"/>
                <a:cs typeface="Source Sans Pro"/>
                <a:sym typeface="Source Sans Pro"/>
              </a:defRPr>
            </a:lvl5pPr>
            <a:lvl6pPr lvl="5" algn="r">
              <a:buNone/>
              <a:defRPr b="1" sz="1300">
                <a:solidFill>
                  <a:schemeClr val="accent1"/>
                </a:solidFill>
                <a:latin typeface="Source Sans Pro"/>
                <a:ea typeface="Source Sans Pro"/>
                <a:cs typeface="Source Sans Pro"/>
                <a:sym typeface="Source Sans Pro"/>
              </a:defRPr>
            </a:lvl6pPr>
            <a:lvl7pPr lvl="6" algn="r">
              <a:buNone/>
              <a:defRPr b="1" sz="1300">
                <a:solidFill>
                  <a:schemeClr val="accent1"/>
                </a:solidFill>
                <a:latin typeface="Source Sans Pro"/>
                <a:ea typeface="Source Sans Pro"/>
                <a:cs typeface="Source Sans Pro"/>
                <a:sym typeface="Source Sans Pro"/>
              </a:defRPr>
            </a:lvl7pPr>
            <a:lvl8pPr lvl="7" algn="r">
              <a:buNone/>
              <a:defRPr b="1" sz="1300">
                <a:solidFill>
                  <a:schemeClr val="accent1"/>
                </a:solidFill>
                <a:latin typeface="Source Sans Pro"/>
                <a:ea typeface="Source Sans Pro"/>
                <a:cs typeface="Source Sans Pro"/>
                <a:sym typeface="Source Sans Pro"/>
              </a:defRPr>
            </a:lvl8pPr>
            <a:lvl9pPr lvl="8" algn="r">
              <a:buNone/>
              <a:defRPr b="1" sz="1300">
                <a:solidFill>
                  <a:schemeClr val="accen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hyperlink" Target="https://www.americanprogress.org/article/2008-housing-crisi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3"/>
          <p:cNvSpPr txBox="1"/>
          <p:nvPr>
            <p:ph type="ctrTitle"/>
          </p:nvPr>
        </p:nvSpPr>
        <p:spPr>
          <a:xfrm>
            <a:off x="1320575" y="1411950"/>
            <a:ext cx="7443900" cy="11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800"/>
              <a:t>Regression Analysis for Housing Prices in Ames, Iowa</a:t>
            </a:r>
            <a:endParaRPr sz="3800"/>
          </a:p>
        </p:txBody>
      </p:sp>
      <p:sp>
        <p:nvSpPr>
          <p:cNvPr id="111" name="Google Shape;111;p13"/>
          <p:cNvSpPr txBox="1"/>
          <p:nvPr>
            <p:ph idx="4294967295" type="subTitle"/>
          </p:nvPr>
        </p:nvSpPr>
        <p:spPr>
          <a:xfrm>
            <a:off x="1320575" y="2688600"/>
            <a:ext cx="4779000" cy="998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700">
                <a:solidFill>
                  <a:schemeClr val="dk2"/>
                </a:solidFill>
              </a:rPr>
              <a:t>By:</a:t>
            </a:r>
            <a:endParaRPr b="1" sz="1700">
              <a:solidFill>
                <a:schemeClr val="dk2"/>
              </a:solidFill>
            </a:endParaRPr>
          </a:p>
          <a:p>
            <a:pPr indent="0" lvl="0" marL="0" rtl="0" algn="l">
              <a:spcBef>
                <a:spcPts val="600"/>
              </a:spcBef>
              <a:spcAft>
                <a:spcPts val="0"/>
              </a:spcAft>
              <a:buNone/>
            </a:pPr>
            <a:r>
              <a:rPr lang="en" sz="1700">
                <a:solidFill>
                  <a:schemeClr val="dk2"/>
                </a:solidFill>
              </a:rPr>
              <a:t>Eugene Khoo, Florian Combelles, Joanne Chong, Kenneth Goh, Tan Ming Jie</a:t>
            </a:r>
            <a:endParaRPr sz="17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2"/>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we are currently using</a:t>
            </a:r>
            <a:endParaRPr/>
          </a:p>
        </p:txBody>
      </p:sp>
      <p:sp>
        <p:nvSpPr>
          <p:cNvPr id="243" name="Google Shape;243;p22"/>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4" name="Google Shape;244;p22"/>
          <p:cNvSpPr/>
          <p:nvPr/>
        </p:nvSpPr>
        <p:spPr>
          <a:xfrm>
            <a:off x="1883075" y="1391400"/>
            <a:ext cx="798300" cy="782700"/>
          </a:xfrm>
          <a:prstGeom prst="ellipse">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Source Sans Pro"/>
              <a:ea typeface="Source Sans Pro"/>
              <a:cs typeface="Source Sans Pro"/>
              <a:sym typeface="Source Sans Pro"/>
            </a:endParaRPr>
          </a:p>
        </p:txBody>
      </p:sp>
      <p:sp>
        <p:nvSpPr>
          <p:cNvPr id="245" name="Google Shape;245;p22"/>
          <p:cNvSpPr txBox="1"/>
          <p:nvPr>
            <p:ph idx="1" type="body"/>
          </p:nvPr>
        </p:nvSpPr>
        <p:spPr>
          <a:xfrm>
            <a:off x="877625" y="2405875"/>
            <a:ext cx="3119100" cy="1554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800"/>
              <a:t>Ridge Regression Model</a:t>
            </a:r>
            <a:endParaRPr b="1" sz="1800"/>
          </a:p>
          <a:p>
            <a:pPr indent="-323850" lvl="0" marL="457200" rtl="0" algn="l">
              <a:spcBef>
                <a:spcPts val="1000"/>
              </a:spcBef>
              <a:spcAft>
                <a:spcPts val="0"/>
              </a:spcAft>
              <a:buSzPts val="1500"/>
              <a:buChar char="◎"/>
            </a:pPr>
            <a:r>
              <a:rPr lang="en" sz="1500"/>
              <a:t>Designed by external vendor</a:t>
            </a:r>
            <a:endParaRPr sz="1500"/>
          </a:p>
          <a:p>
            <a:pPr indent="-323850" lvl="0" marL="457200" rtl="0" algn="l">
              <a:spcBef>
                <a:spcPts val="1000"/>
              </a:spcBef>
              <a:spcAft>
                <a:spcPts val="0"/>
              </a:spcAft>
              <a:buSzPts val="1500"/>
              <a:buChar char="◎"/>
            </a:pPr>
            <a:r>
              <a:rPr lang="en" sz="1500"/>
              <a:t>Deployed 2 years ago</a:t>
            </a:r>
            <a:endParaRPr sz="1500"/>
          </a:p>
          <a:p>
            <a:pPr indent="-323850" lvl="0" marL="457200" rtl="0" algn="l">
              <a:spcBef>
                <a:spcPts val="1000"/>
              </a:spcBef>
              <a:spcAft>
                <a:spcPts val="1000"/>
              </a:spcAft>
              <a:buSzPts val="1500"/>
              <a:buChar char="◎"/>
            </a:pPr>
            <a:r>
              <a:rPr lang="en" sz="1500"/>
              <a:t>Retrains with new data every two months </a:t>
            </a:r>
            <a:endParaRPr sz="1500"/>
          </a:p>
        </p:txBody>
      </p:sp>
      <p:sp>
        <p:nvSpPr>
          <p:cNvPr id="246" name="Google Shape;246;p22"/>
          <p:cNvSpPr/>
          <p:nvPr/>
        </p:nvSpPr>
        <p:spPr>
          <a:xfrm>
            <a:off x="5844275" y="1391400"/>
            <a:ext cx="798300" cy="782700"/>
          </a:xfrm>
          <a:prstGeom prst="ellipse">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Source Sans Pro"/>
              <a:ea typeface="Source Sans Pro"/>
              <a:cs typeface="Source Sans Pro"/>
              <a:sym typeface="Source Sans Pro"/>
            </a:endParaRPr>
          </a:p>
        </p:txBody>
      </p:sp>
      <p:sp>
        <p:nvSpPr>
          <p:cNvPr id="247" name="Google Shape;247;p22"/>
          <p:cNvSpPr txBox="1"/>
          <p:nvPr>
            <p:ph idx="1" type="body"/>
          </p:nvPr>
        </p:nvSpPr>
        <p:spPr>
          <a:xfrm>
            <a:off x="4838825" y="2294550"/>
            <a:ext cx="3119100" cy="1554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800"/>
              <a:t>Key </a:t>
            </a:r>
            <a:r>
              <a:rPr b="1" lang="en" sz="1800"/>
              <a:t>Variables</a:t>
            </a:r>
            <a:endParaRPr b="1" sz="1800"/>
          </a:p>
          <a:p>
            <a:pPr indent="-323850" lvl="0" marL="457200" rtl="0" algn="l">
              <a:spcBef>
                <a:spcPts val="1000"/>
              </a:spcBef>
              <a:spcAft>
                <a:spcPts val="0"/>
              </a:spcAft>
              <a:buSzPts val="1500"/>
              <a:buChar char="◎"/>
            </a:pPr>
            <a:r>
              <a:rPr lang="en" sz="1500"/>
              <a:t>Overall Material Quality</a:t>
            </a:r>
            <a:endParaRPr sz="1500"/>
          </a:p>
          <a:p>
            <a:pPr indent="-323850" lvl="0" marL="457200" rtl="0" algn="l">
              <a:spcBef>
                <a:spcPts val="1000"/>
              </a:spcBef>
              <a:spcAft>
                <a:spcPts val="0"/>
              </a:spcAft>
              <a:buSzPts val="1500"/>
              <a:buChar char="◎"/>
            </a:pPr>
            <a:r>
              <a:rPr lang="en" sz="1500"/>
              <a:t>Living Area size</a:t>
            </a:r>
            <a:endParaRPr sz="1500"/>
          </a:p>
          <a:p>
            <a:pPr indent="-323850" lvl="0" marL="457200" rtl="0" algn="l">
              <a:spcBef>
                <a:spcPts val="1000"/>
              </a:spcBef>
              <a:spcAft>
                <a:spcPts val="0"/>
              </a:spcAft>
              <a:buSzPts val="1500"/>
              <a:buChar char="◎"/>
            </a:pPr>
            <a:r>
              <a:rPr lang="en" sz="1500"/>
              <a:t>Neighborhood</a:t>
            </a:r>
            <a:endParaRPr sz="1500"/>
          </a:p>
          <a:p>
            <a:pPr indent="-323850" lvl="0" marL="457200" rtl="0" algn="l">
              <a:spcBef>
                <a:spcPts val="1000"/>
              </a:spcBef>
              <a:spcAft>
                <a:spcPts val="0"/>
              </a:spcAft>
              <a:buSzPts val="1500"/>
              <a:buChar char="◎"/>
            </a:pPr>
            <a:r>
              <a:rPr lang="en" sz="1500"/>
              <a:t>1st Floor area</a:t>
            </a:r>
            <a:endParaRPr sz="1500"/>
          </a:p>
          <a:p>
            <a:pPr indent="-323850" lvl="0" marL="457200" rtl="0" algn="l">
              <a:spcBef>
                <a:spcPts val="1000"/>
              </a:spcBef>
              <a:spcAft>
                <a:spcPts val="0"/>
              </a:spcAft>
              <a:buSzPts val="1500"/>
              <a:buChar char="◎"/>
            </a:pPr>
            <a:r>
              <a:rPr lang="en" sz="1500"/>
              <a:t>Garage Area</a:t>
            </a:r>
            <a:endParaRPr sz="1500"/>
          </a:p>
          <a:p>
            <a:pPr indent="-323850" lvl="0" marL="457200" rtl="0" algn="l">
              <a:spcBef>
                <a:spcPts val="1000"/>
              </a:spcBef>
              <a:spcAft>
                <a:spcPts val="1000"/>
              </a:spcAft>
              <a:buSzPts val="1500"/>
              <a:buChar char="◎"/>
            </a:pPr>
            <a:r>
              <a:rPr lang="en" sz="1500"/>
              <a:t>Basement Quality</a:t>
            </a:r>
            <a:endParaRPr sz="1400"/>
          </a:p>
        </p:txBody>
      </p:sp>
      <p:grpSp>
        <p:nvGrpSpPr>
          <p:cNvPr id="248" name="Google Shape;248;p22"/>
          <p:cNvGrpSpPr/>
          <p:nvPr/>
        </p:nvGrpSpPr>
        <p:grpSpPr>
          <a:xfrm>
            <a:off x="6034047" y="1538421"/>
            <a:ext cx="418743" cy="488643"/>
            <a:chOff x="2497275" y="2744159"/>
            <a:chExt cx="370930" cy="370549"/>
          </a:xfrm>
        </p:grpSpPr>
        <p:sp>
          <p:nvSpPr>
            <p:cNvPr id="249" name="Google Shape;249;p22"/>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22"/>
          <p:cNvGrpSpPr/>
          <p:nvPr/>
        </p:nvGrpSpPr>
        <p:grpSpPr>
          <a:xfrm>
            <a:off x="2048267" y="1563758"/>
            <a:ext cx="467909" cy="437974"/>
            <a:chOff x="1284212" y="1963766"/>
            <a:chExt cx="379489" cy="366046"/>
          </a:xfrm>
        </p:grpSpPr>
        <p:sp>
          <p:nvSpPr>
            <p:cNvPr id="256" name="Google Shape;256;p22"/>
            <p:cNvSpPr/>
            <p:nvPr/>
          </p:nvSpPr>
          <p:spPr>
            <a:xfrm>
              <a:off x="1436861" y="2112975"/>
              <a:ext cx="69444" cy="68902"/>
            </a:xfrm>
            <a:custGeom>
              <a:rect b="b" l="l" r="r" t="t"/>
              <a:pathLst>
                <a:path extrusionOk="0" h="2163" w="218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2"/>
            <p:cNvSpPr/>
            <p:nvPr/>
          </p:nvSpPr>
          <p:spPr>
            <a:xfrm>
              <a:off x="1284212" y="1963766"/>
              <a:ext cx="379489" cy="366046"/>
            </a:xfrm>
            <a:custGeom>
              <a:rect b="b" l="l" r="r" t="t"/>
              <a:pathLst>
                <a:path extrusionOk="0" h="11491" w="11913">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3"/>
          <p:cNvSpPr/>
          <p:nvPr/>
        </p:nvSpPr>
        <p:spPr>
          <a:xfrm>
            <a:off x="748850" y="1369374"/>
            <a:ext cx="1906200" cy="18861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txBox="1"/>
          <p:nvPr>
            <p:ph type="title"/>
          </p:nvPr>
        </p:nvSpPr>
        <p:spPr>
          <a:xfrm>
            <a:off x="786150" y="3162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Current model performance</a:t>
            </a:r>
            <a:endParaRPr/>
          </a:p>
        </p:txBody>
      </p:sp>
      <p:sp>
        <p:nvSpPr>
          <p:cNvPr id="264" name="Google Shape;264;p23"/>
          <p:cNvSpPr/>
          <p:nvPr/>
        </p:nvSpPr>
        <p:spPr>
          <a:xfrm>
            <a:off x="864527" y="1514099"/>
            <a:ext cx="1650600" cy="1593000"/>
          </a:xfrm>
          <a:prstGeom prst="ellipse">
            <a:avLst/>
          </a:prstGeom>
          <a:noFill/>
          <a:ln cap="flat" cmpd="sng" w="9525">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263238"/>
                </a:solidFill>
                <a:latin typeface="Source Sans Pro"/>
                <a:ea typeface="Source Sans Pro"/>
                <a:cs typeface="Source Sans Pro"/>
                <a:sym typeface="Source Sans Pro"/>
              </a:rPr>
              <a:t>Variability</a:t>
            </a:r>
            <a:endParaRPr b="1" sz="1600">
              <a:solidFill>
                <a:srgbClr val="263238"/>
              </a:solidFill>
              <a:latin typeface="Source Sans Pro"/>
              <a:ea typeface="Source Sans Pro"/>
              <a:cs typeface="Source Sans Pro"/>
              <a:sym typeface="Source Sans Pro"/>
            </a:endParaRPr>
          </a:p>
          <a:p>
            <a:pPr indent="0" lvl="0" marL="0" rtl="0" algn="ctr">
              <a:spcBef>
                <a:spcPts val="0"/>
              </a:spcBef>
              <a:spcAft>
                <a:spcPts val="0"/>
              </a:spcAft>
              <a:buNone/>
            </a:pPr>
            <a:r>
              <a:t/>
            </a:r>
            <a:endParaRPr b="1" sz="1900">
              <a:solidFill>
                <a:srgbClr val="263238"/>
              </a:solidFill>
              <a:latin typeface="Source Sans Pro"/>
              <a:ea typeface="Source Sans Pro"/>
              <a:cs typeface="Source Sans Pro"/>
              <a:sym typeface="Source Sans Pro"/>
            </a:endParaRPr>
          </a:p>
          <a:p>
            <a:pPr indent="0" lvl="0" marL="0" rtl="0" algn="ctr">
              <a:spcBef>
                <a:spcPts val="0"/>
              </a:spcBef>
              <a:spcAft>
                <a:spcPts val="0"/>
              </a:spcAft>
              <a:buNone/>
            </a:pPr>
            <a:r>
              <a:rPr b="1" lang="en" sz="2100">
                <a:solidFill>
                  <a:schemeClr val="accent1"/>
                </a:solidFill>
                <a:latin typeface="Source Sans Pro"/>
                <a:ea typeface="Source Sans Pro"/>
                <a:cs typeface="Source Sans Pro"/>
                <a:sym typeface="Source Sans Pro"/>
              </a:rPr>
              <a:t>84%</a:t>
            </a:r>
            <a:endParaRPr b="1" sz="2400">
              <a:solidFill>
                <a:schemeClr val="accent1"/>
              </a:solidFill>
              <a:latin typeface="Source Sans Pro"/>
              <a:ea typeface="Source Sans Pro"/>
              <a:cs typeface="Source Sans Pro"/>
              <a:sym typeface="Source Sans Pro"/>
            </a:endParaRPr>
          </a:p>
        </p:txBody>
      </p:sp>
      <p:sp>
        <p:nvSpPr>
          <p:cNvPr id="265" name="Google Shape;265;p23"/>
          <p:cNvSpPr/>
          <p:nvPr/>
        </p:nvSpPr>
        <p:spPr>
          <a:xfrm>
            <a:off x="3023650" y="2434100"/>
            <a:ext cx="1906200" cy="19710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3"/>
          <p:cNvSpPr/>
          <p:nvPr/>
        </p:nvSpPr>
        <p:spPr>
          <a:xfrm>
            <a:off x="3158700" y="2575850"/>
            <a:ext cx="1650600" cy="1688100"/>
          </a:xfrm>
          <a:prstGeom prst="ellipse">
            <a:avLst/>
          </a:prstGeom>
          <a:noFill/>
          <a:ln cap="flat" cmpd="sng" w="28575">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263238"/>
                </a:solidFill>
                <a:latin typeface="Source Sans Pro"/>
                <a:ea typeface="Source Sans Pro"/>
                <a:cs typeface="Source Sans Pro"/>
                <a:sym typeface="Source Sans Pro"/>
              </a:rPr>
              <a:t>Margin of error</a:t>
            </a:r>
            <a:endParaRPr b="1" sz="1600">
              <a:solidFill>
                <a:srgbClr val="263238"/>
              </a:solidFill>
              <a:latin typeface="Source Sans Pro"/>
              <a:ea typeface="Source Sans Pro"/>
              <a:cs typeface="Source Sans Pro"/>
              <a:sym typeface="Source Sans Pro"/>
            </a:endParaRPr>
          </a:p>
          <a:p>
            <a:pPr indent="0" lvl="0" marL="0" rtl="0" algn="ctr">
              <a:spcBef>
                <a:spcPts val="0"/>
              </a:spcBef>
              <a:spcAft>
                <a:spcPts val="0"/>
              </a:spcAft>
              <a:buNone/>
            </a:pPr>
            <a:r>
              <a:t/>
            </a:r>
            <a:endParaRPr b="1" sz="1100">
              <a:solidFill>
                <a:srgbClr val="263238"/>
              </a:solidFill>
              <a:latin typeface="Source Sans Pro"/>
              <a:ea typeface="Source Sans Pro"/>
              <a:cs typeface="Source Sans Pro"/>
              <a:sym typeface="Source Sans Pro"/>
            </a:endParaRPr>
          </a:p>
          <a:p>
            <a:pPr indent="0" lvl="0" marL="0" rtl="0" algn="ctr">
              <a:spcBef>
                <a:spcPts val="0"/>
              </a:spcBef>
              <a:spcAft>
                <a:spcPts val="0"/>
              </a:spcAft>
              <a:buNone/>
            </a:pPr>
            <a:r>
              <a:rPr b="1" lang="en" sz="2100">
                <a:solidFill>
                  <a:schemeClr val="accent1"/>
                </a:solidFill>
                <a:latin typeface="Roboto Slab"/>
                <a:ea typeface="Roboto Slab"/>
                <a:cs typeface="Roboto Slab"/>
                <a:sym typeface="Roboto Slab"/>
              </a:rPr>
              <a:t>$</a:t>
            </a:r>
            <a:r>
              <a:rPr b="1" lang="en" sz="2100">
                <a:solidFill>
                  <a:schemeClr val="accent1"/>
                </a:solidFill>
                <a:latin typeface="Roboto Slab"/>
                <a:ea typeface="Roboto Slab"/>
                <a:cs typeface="Roboto Slab"/>
                <a:sym typeface="Roboto Slab"/>
              </a:rPr>
              <a:t>29</a:t>
            </a:r>
            <a:r>
              <a:rPr b="1" lang="en" sz="2100">
                <a:solidFill>
                  <a:schemeClr val="accent1"/>
                </a:solidFill>
                <a:latin typeface="Roboto Slab"/>
                <a:ea typeface="Roboto Slab"/>
                <a:cs typeface="Roboto Slab"/>
                <a:sym typeface="Roboto Slab"/>
              </a:rPr>
              <a:t>854</a:t>
            </a:r>
            <a:endParaRPr b="1" sz="2100">
              <a:solidFill>
                <a:srgbClr val="263238"/>
              </a:solidFill>
              <a:latin typeface="Source Sans Pro"/>
              <a:ea typeface="Source Sans Pro"/>
              <a:cs typeface="Source Sans Pro"/>
              <a:sym typeface="Source Sans Pro"/>
            </a:endParaRPr>
          </a:p>
        </p:txBody>
      </p:sp>
      <p:sp>
        <p:nvSpPr>
          <p:cNvPr id="267" name="Google Shape;267;p23"/>
          <p:cNvSpPr/>
          <p:nvPr/>
        </p:nvSpPr>
        <p:spPr>
          <a:xfrm>
            <a:off x="5643825" y="812725"/>
            <a:ext cx="2438700" cy="25029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a:off x="5808975" y="1018825"/>
            <a:ext cx="2128800" cy="2121300"/>
          </a:xfrm>
          <a:prstGeom prst="ellipse">
            <a:avLst/>
          </a:prstGeom>
          <a:noFill/>
          <a:ln cap="flat" cmpd="sng" w="7620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263238"/>
                </a:solidFill>
                <a:latin typeface="Source Sans Pro"/>
                <a:ea typeface="Source Sans Pro"/>
                <a:cs typeface="Source Sans Pro"/>
                <a:sym typeface="Source Sans Pro"/>
              </a:rPr>
              <a:t>Highest coeff.</a:t>
            </a:r>
            <a:endParaRPr b="1" sz="1600">
              <a:solidFill>
                <a:srgbClr val="263238"/>
              </a:solidFill>
              <a:latin typeface="Source Sans Pro"/>
              <a:ea typeface="Source Sans Pro"/>
              <a:cs typeface="Source Sans Pro"/>
              <a:sym typeface="Source Sans Pro"/>
            </a:endParaRPr>
          </a:p>
          <a:p>
            <a:pPr indent="0" lvl="0" marL="0" rtl="0" algn="ctr">
              <a:spcBef>
                <a:spcPts val="0"/>
              </a:spcBef>
              <a:spcAft>
                <a:spcPts val="0"/>
              </a:spcAft>
              <a:buNone/>
            </a:pPr>
            <a:r>
              <a:t/>
            </a:r>
            <a:endParaRPr b="1" sz="1600">
              <a:solidFill>
                <a:srgbClr val="263238"/>
              </a:solidFill>
              <a:latin typeface="Source Sans Pro"/>
              <a:ea typeface="Source Sans Pro"/>
              <a:cs typeface="Source Sans Pro"/>
              <a:sym typeface="Source Sans Pro"/>
            </a:endParaRPr>
          </a:p>
          <a:p>
            <a:pPr indent="0" lvl="0" marL="0" rtl="0" algn="ctr">
              <a:spcBef>
                <a:spcPts val="0"/>
              </a:spcBef>
              <a:spcAft>
                <a:spcPts val="0"/>
              </a:spcAft>
              <a:buNone/>
            </a:pPr>
            <a:r>
              <a:rPr b="1" lang="en" sz="1600">
                <a:solidFill>
                  <a:srgbClr val="263238"/>
                </a:solidFill>
                <a:latin typeface="Source Sans Pro"/>
                <a:ea typeface="Source Sans Pro"/>
                <a:cs typeface="Source Sans Pro"/>
                <a:sym typeface="Source Sans Pro"/>
              </a:rPr>
              <a:t>Overall Qual</a:t>
            </a:r>
            <a:endParaRPr b="1" sz="1600">
              <a:solidFill>
                <a:srgbClr val="263238"/>
              </a:solidFill>
              <a:latin typeface="Source Sans Pro"/>
              <a:ea typeface="Source Sans Pro"/>
              <a:cs typeface="Source Sans Pro"/>
              <a:sym typeface="Source Sans Pro"/>
            </a:endParaRPr>
          </a:p>
          <a:p>
            <a:pPr indent="0" lvl="0" marL="0" rtl="0" algn="ctr">
              <a:spcBef>
                <a:spcPts val="0"/>
              </a:spcBef>
              <a:spcAft>
                <a:spcPts val="0"/>
              </a:spcAft>
              <a:buNone/>
            </a:pPr>
            <a:r>
              <a:rPr b="1" lang="en" sz="2100">
                <a:solidFill>
                  <a:schemeClr val="accent1"/>
                </a:solidFill>
                <a:latin typeface="Roboto Slab"/>
                <a:ea typeface="Roboto Slab"/>
                <a:cs typeface="Roboto Slab"/>
                <a:sym typeface="Roboto Slab"/>
              </a:rPr>
              <a:t>$</a:t>
            </a:r>
            <a:r>
              <a:rPr b="1" lang="en" sz="2100">
                <a:solidFill>
                  <a:schemeClr val="accent1"/>
                </a:solidFill>
                <a:latin typeface="Roboto Slab"/>
                <a:ea typeface="Roboto Slab"/>
                <a:cs typeface="Roboto Slab"/>
                <a:sym typeface="Roboto Slab"/>
              </a:rPr>
              <a:t>23107</a:t>
            </a:r>
            <a:endParaRPr b="1" sz="1600">
              <a:solidFill>
                <a:srgbClr val="263238"/>
              </a:solidFill>
              <a:latin typeface="Source Sans Pro"/>
              <a:ea typeface="Source Sans Pro"/>
              <a:cs typeface="Source Sans Pro"/>
              <a:sym typeface="Source Sans Pro"/>
            </a:endParaRPr>
          </a:p>
        </p:txBody>
      </p:sp>
      <p:cxnSp>
        <p:nvCxnSpPr>
          <p:cNvPr id="269" name="Google Shape;269;p23"/>
          <p:cNvCxnSpPr/>
          <p:nvPr/>
        </p:nvCxnSpPr>
        <p:spPr>
          <a:xfrm>
            <a:off x="2462408" y="2709438"/>
            <a:ext cx="696300" cy="453000"/>
          </a:xfrm>
          <a:prstGeom prst="straightConnector1">
            <a:avLst/>
          </a:prstGeom>
          <a:noFill/>
          <a:ln cap="flat" cmpd="sng" w="9525">
            <a:solidFill>
              <a:srgbClr val="CFD8DC"/>
            </a:solidFill>
            <a:prstDash val="solid"/>
            <a:round/>
            <a:headEnd len="med" w="med" type="none"/>
            <a:tailEnd len="med" w="med" type="none"/>
          </a:ln>
        </p:spPr>
      </p:cxnSp>
      <p:cxnSp>
        <p:nvCxnSpPr>
          <p:cNvPr id="270" name="Google Shape;270;p23"/>
          <p:cNvCxnSpPr>
            <a:endCxn id="268" idx="2"/>
          </p:cNvCxnSpPr>
          <p:nvPr/>
        </p:nvCxnSpPr>
        <p:spPr>
          <a:xfrm flipH="1" rot="10800000">
            <a:off x="4389075" y="2079475"/>
            <a:ext cx="1419900" cy="705900"/>
          </a:xfrm>
          <a:prstGeom prst="straightConnector1">
            <a:avLst/>
          </a:prstGeom>
          <a:noFill/>
          <a:ln cap="flat" cmpd="sng" w="28575">
            <a:solidFill>
              <a:srgbClr val="CFD8DC"/>
            </a:solidFill>
            <a:prstDash val="solid"/>
            <a:round/>
            <a:headEnd len="med" w="med" type="none"/>
            <a:tailEnd len="med" w="med" type="none"/>
          </a:ln>
        </p:spPr>
      </p:cxnSp>
      <p:sp>
        <p:nvSpPr>
          <p:cNvPr id="271" name="Google Shape;271;p23"/>
          <p:cNvSpPr txBox="1"/>
          <p:nvPr>
            <p:ph idx="12" type="sldNum"/>
          </p:nvPr>
        </p:nvSpPr>
        <p:spPr>
          <a:xfrm>
            <a:off x="8488575" y="4783443"/>
            <a:ext cx="466500" cy="360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4"/>
          <p:cNvSpPr/>
          <p:nvPr/>
        </p:nvSpPr>
        <p:spPr>
          <a:xfrm>
            <a:off x="2264075" y="1543800"/>
            <a:ext cx="798300" cy="782700"/>
          </a:xfrm>
          <a:prstGeom prst="ellipse">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Source Sans Pro"/>
              <a:ea typeface="Source Sans Pro"/>
              <a:cs typeface="Source Sans Pro"/>
              <a:sym typeface="Source Sans Pro"/>
            </a:endParaRPr>
          </a:p>
        </p:txBody>
      </p:sp>
      <p:sp>
        <p:nvSpPr>
          <p:cNvPr id="277" name="Google Shape;277;p24"/>
          <p:cNvSpPr txBox="1"/>
          <p:nvPr>
            <p:ph idx="1" type="body"/>
          </p:nvPr>
        </p:nvSpPr>
        <p:spPr>
          <a:xfrm>
            <a:off x="1047075" y="2439900"/>
            <a:ext cx="3287400" cy="1554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800"/>
              <a:t>Market </a:t>
            </a:r>
            <a:r>
              <a:rPr b="1" lang="en" sz="1800"/>
              <a:t>competition</a:t>
            </a:r>
            <a:endParaRPr b="1" sz="1800"/>
          </a:p>
          <a:p>
            <a:pPr indent="-323850" lvl="0" marL="457200" rtl="0" algn="l">
              <a:spcBef>
                <a:spcPts val="1000"/>
              </a:spcBef>
              <a:spcAft>
                <a:spcPts val="0"/>
              </a:spcAft>
              <a:buSzPts val="1500"/>
              <a:buChar char="◎"/>
            </a:pPr>
            <a:r>
              <a:rPr lang="en" sz="1500"/>
              <a:t>Rising number of  competitors </a:t>
            </a:r>
            <a:endParaRPr sz="1500"/>
          </a:p>
          <a:p>
            <a:pPr indent="-323850" lvl="0" marL="457200" rtl="0" algn="l">
              <a:spcBef>
                <a:spcPts val="1000"/>
              </a:spcBef>
              <a:spcAft>
                <a:spcPts val="0"/>
              </a:spcAft>
              <a:buSzPts val="1500"/>
              <a:buChar char="◎"/>
            </a:pPr>
            <a:r>
              <a:rPr lang="en" sz="1500"/>
              <a:t>Shift of focus toward prediction accuracy</a:t>
            </a:r>
            <a:endParaRPr sz="1500"/>
          </a:p>
          <a:p>
            <a:pPr indent="-323850" lvl="0" marL="457200" rtl="0" algn="l">
              <a:spcBef>
                <a:spcPts val="1000"/>
              </a:spcBef>
              <a:spcAft>
                <a:spcPts val="1000"/>
              </a:spcAft>
              <a:buSzPts val="1500"/>
              <a:buChar char="◎"/>
            </a:pPr>
            <a:r>
              <a:rPr lang="en" sz="1500"/>
              <a:t>Competitors error margin is </a:t>
            </a:r>
            <a:r>
              <a:rPr lang="en" sz="1500"/>
              <a:t>27.000$</a:t>
            </a:r>
            <a:endParaRPr sz="1500"/>
          </a:p>
        </p:txBody>
      </p:sp>
      <p:sp>
        <p:nvSpPr>
          <p:cNvPr id="278" name="Google Shape;278;p24"/>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we need to upgrade our model</a:t>
            </a:r>
            <a:endParaRPr/>
          </a:p>
        </p:txBody>
      </p:sp>
      <p:sp>
        <p:nvSpPr>
          <p:cNvPr id="279" name="Google Shape;279;p24"/>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80" name="Google Shape;280;p24"/>
          <p:cNvGrpSpPr/>
          <p:nvPr/>
        </p:nvGrpSpPr>
        <p:grpSpPr>
          <a:xfrm>
            <a:off x="2367960" y="1650326"/>
            <a:ext cx="590518" cy="488643"/>
            <a:chOff x="2185128" y="2427549"/>
            <a:chExt cx="382758" cy="356595"/>
          </a:xfrm>
        </p:grpSpPr>
        <p:sp>
          <p:nvSpPr>
            <p:cNvPr id="281" name="Google Shape;281;p24"/>
            <p:cNvSpPr/>
            <p:nvPr/>
          </p:nvSpPr>
          <p:spPr>
            <a:xfrm>
              <a:off x="2313584" y="2612467"/>
              <a:ext cx="119417" cy="103853"/>
            </a:xfrm>
            <a:custGeom>
              <a:rect b="b" l="l" r="r" t="t"/>
              <a:pathLst>
                <a:path extrusionOk="0" h="3263" w="3752">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a:off x="2311706" y="2427549"/>
              <a:ext cx="129633" cy="171327"/>
            </a:xfrm>
            <a:custGeom>
              <a:rect b="b" l="l" r="r" t="t"/>
              <a:pathLst>
                <a:path extrusionOk="0" h="5383" w="4073">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2438252" y="2611703"/>
              <a:ext cx="129633" cy="172441"/>
            </a:xfrm>
            <a:custGeom>
              <a:rect b="b" l="l" r="r" t="t"/>
              <a:pathLst>
                <a:path extrusionOk="0" h="5418" w="4073">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a:off x="2185128" y="2611703"/>
              <a:ext cx="130015" cy="172441"/>
            </a:xfrm>
            <a:custGeom>
              <a:rect b="b" l="l" r="r" t="t"/>
              <a:pathLst>
                <a:path extrusionOk="0" h="5418" w="4085">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24"/>
          <p:cNvSpPr/>
          <p:nvPr/>
        </p:nvSpPr>
        <p:spPr>
          <a:xfrm>
            <a:off x="6062075" y="1543800"/>
            <a:ext cx="798300" cy="782700"/>
          </a:xfrm>
          <a:prstGeom prst="ellipse">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Source Sans Pro"/>
              <a:ea typeface="Source Sans Pro"/>
              <a:cs typeface="Source Sans Pro"/>
              <a:sym typeface="Source Sans Pro"/>
            </a:endParaRPr>
          </a:p>
        </p:txBody>
      </p:sp>
      <p:sp>
        <p:nvSpPr>
          <p:cNvPr id="286" name="Google Shape;286;p24"/>
          <p:cNvSpPr txBox="1"/>
          <p:nvPr>
            <p:ph idx="1" type="body"/>
          </p:nvPr>
        </p:nvSpPr>
        <p:spPr>
          <a:xfrm>
            <a:off x="4756025" y="2439900"/>
            <a:ext cx="3516000" cy="1554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800"/>
              <a:t>Increasing customer demands</a:t>
            </a:r>
            <a:endParaRPr b="1" sz="1800"/>
          </a:p>
          <a:p>
            <a:pPr indent="-323850" lvl="0" marL="457200" rtl="0" algn="l">
              <a:spcBef>
                <a:spcPts val="1000"/>
              </a:spcBef>
              <a:spcAft>
                <a:spcPts val="0"/>
              </a:spcAft>
              <a:buSzPts val="1500"/>
              <a:buChar char="◎"/>
            </a:pPr>
            <a:r>
              <a:rPr lang="en" sz="1500"/>
              <a:t>For more accurate selling price</a:t>
            </a:r>
            <a:endParaRPr sz="1500"/>
          </a:p>
          <a:p>
            <a:pPr indent="-323850" lvl="0" marL="457200" rtl="0" algn="l">
              <a:spcBef>
                <a:spcPts val="1000"/>
              </a:spcBef>
              <a:spcAft>
                <a:spcPts val="0"/>
              </a:spcAft>
              <a:buSzPts val="1500"/>
              <a:buChar char="◎"/>
            </a:pPr>
            <a:r>
              <a:rPr lang="en" sz="1500"/>
              <a:t>Fast and simple prediction</a:t>
            </a:r>
            <a:endParaRPr sz="1500"/>
          </a:p>
          <a:p>
            <a:pPr indent="-323850" lvl="0" marL="457200" rtl="0" algn="l">
              <a:spcBef>
                <a:spcPts val="1000"/>
              </a:spcBef>
              <a:spcAft>
                <a:spcPts val="1000"/>
              </a:spcAft>
              <a:buSzPts val="1500"/>
              <a:buChar char="◎"/>
            </a:pPr>
            <a:r>
              <a:rPr lang="en" sz="1500"/>
              <a:t>Better recommendations to optimize property value</a:t>
            </a:r>
            <a:endParaRPr sz="1500"/>
          </a:p>
        </p:txBody>
      </p:sp>
      <p:grpSp>
        <p:nvGrpSpPr>
          <p:cNvPr id="287" name="Google Shape;287;p24"/>
          <p:cNvGrpSpPr/>
          <p:nvPr/>
        </p:nvGrpSpPr>
        <p:grpSpPr>
          <a:xfrm>
            <a:off x="6227845" y="1690830"/>
            <a:ext cx="466764" cy="488640"/>
            <a:chOff x="3097241" y="2433564"/>
            <a:chExt cx="344883" cy="343387"/>
          </a:xfrm>
        </p:grpSpPr>
        <p:sp>
          <p:nvSpPr>
            <p:cNvPr id="288" name="Google Shape;288;p24"/>
            <p:cNvSpPr/>
            <p:nvPr/>
          </p:nvSpPr>
          <p:spPr>
            <a:xfrm>
              <a:off x="3151825" y="2465806"/>
              <a:ext cx="235746" cy="311146"/>
            </a:xfrm>
            <a:custGeom>
              <a:rect b="b" l="l" r="r" t="t"/>
              <a:pathLst>
                <a:path extrusionOk="0" h="9776" w="7407">
                  <a:moveTo>
                    <a:pt x="3703" y="322"/>
                  </a:moveTo>
                  <a:cubicBezTo>
                    <a:pt x="5573" y="322"/>
                    <a:pt x="7097" y="1846"/>
                    <a:pt x="7097" y="3715"/>
                  </a:cubicBezTo>
                  <a:cubicBezTo>
                    <a:pt x="7097" y="5239"/>
                    <a:pt x="6144" y="6728"/>
                    <a:pt x="5358" y="7704"/>
                  </a:cubicBezTo>
                  <a:cubicBezTo>
                    <a:pt x="4656" y="8573"/>
                    <a:pt x="3953" y="9192"/>
                    <a:pt x="3703" y="9418"/>
                  </a:cubicBezTo>
                  <a:cubicBezTo>
                    <a:pt x="3441" y="9192"/>
                    <a:pt x="2751" y="8573"/>
                    <a:pt x="2048" y="7704"/>
                  </a:cubicBezTo>
                  <a:cubicBezTo>
                    <a:pt x="1263" y="6728"/>
                    <a:pt x="310" y="5239"/>
                    <a:pt x="310" y="3715"/>
                  </a:cubicBezTo>
                  <a:cubicBezTo>
                    <a:pt x="310" y="1846"/>
                    <a:pt x="1822" y="322"/>
                    <a:pt x="3703" y="322"/>
                  </a:cubicBezTo>
                  <a:close/>
                  <a:moveTo>
                    <a:pt x="3703" y="1"/>
                  </a:moveTo>
                  <a:cubicBezTo>
                    <a:pt x="1667" y="1"/>
                    <a:pt x="0" y="1668"/>
                    <a:pt x="0" y="3704"/>
                  </a:cubicBezTo>
                  <a:cubicBezTo>
                    <a:pt x="0" y="4418"/>
                    <a:pt x="191" y="5192"/>
                    <a:pt x="560" y="5978"/>
                  </a:cubicBezTo>
                  <a:cubicBezTo>
                    <a:pt x="858" y="6609"/>
                    <a:pt x="1274" y="7263"/>
                    <a:pt x="1798" y="7894"/>
                  </a:cubicBezTo>
                  <a:cubicBezTo>
                    <a:pt x="2691" y="9002"/>
                    <a:pt x="3549" y="9716"/>
                    <a:pt x="3596" y="9740"/>
                  </a:cubicBezTo>
                  <a:cubicBezTo>
                    <a:pt x="3626" y="9764"/>
                    <a:pt x="3665" y="9776"/>
                    <a:pt x="3700" y="9776"/>
                  </a:cubicBezTo>
                  <a:cubicBezTo>
                    <a:pt x="3736" y="9776"/>
                    <a:pt x="3769" y="9764"/>
                    <a:pt x="3787" y="9740"/>
                  </a:cubicBezTo>
                  <a:cubicBezTo>
                    <a:pt x="3822" y="9716"/>
                    <a:pt x="4703" y="9002"/>
                    <a:pt x="5596" y="7894"/>
                  </a:cubicBezTo>
                  <a:cubicBezTo>
                    <a:pt x="6108" y="7252"/>
                    <a:pt x="6525" y="6609"/>
                    <a:pt x="6823" y="5978"/>
                  </a:cubicBezTo>
                  <a:cubicBezTo>
                    <a:pt x="7204" y="5192"/>
                    <a:pt x="7394" y="4418"/>
                    <a:pt x="7394" y="3704"/>
                  </a:cubicBezTo>
                  <a:cubicBezTo>
                    <a:pt x="7406" y="1668"/>
                    <a:pt x="5739" y="1"/>
                    <a:pt x="37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3179483" y="2492732"/>
              <a:ext cx="181926" cy="181894"/>
            </a:xfrm>
            <a:custGeom>
              <a:rect b="b" l="l" r="r" t="t"/>
              <a:pathLst>
                <a:path extrusionOk="0" h="5715" w="5716">
                  <a:moveTo>
                    <a:pt x="2858" y="0"/>
                  </a:moveTo>
                  <a:cubicBezTo>
                    <a:pt x="1286" y="0"/>
                    <a:pt x="1" y="1286"/>
                    <a:pt x="1" y="2858"/>
                  </a:cubicBezTo>
                  <a:cubicBezTo>
                    <a:pt x="1" y="4441"/>
                    <a:pt x="1286" y="5715"/>
                    <a:pt x="2858" y="5715"/>
                  </a:cubicBezTo>
                  <a:cubicBezTo>
                    <a:pt x="4442" y="5715"/>
                    <a:pt x="5716" y="4429"/>
                    <a:pt x="5716" y="2858"/>
                  </a:cubicBezTo>
                  <a:cubicBezTo>
                    <a:pt x="5692" y="2131"/>
                    <a:pt x="5418" y="1429"/>
                    <a:pt x="4918" y="893"/>
                  </a:cubicBezTo>
                  <a:cubicBezTo>
                    <a:pt x="4888" y="863"/>
                    <a:pt x="4846" y="848"/>
                    <a:pt x="4805" y="848"/>
                  </a:cubicBezTo>
                  <a:cubicBezTo>
                    <a:pt x="4763" y="848"/>
                    <a:pt x="4721" y="863"/>
                    <a:pt x="4692" y="893"/>
                  </a:cubicBezTo>
                  <a:cubicBezTo>
                    <a:pt x="4632" y="953"/>
                    <a:pt x="4632" y="1060"/>
                    <a:pt x="4692" y="1119"/>
                  </a:cubicBezTo>
                  <a:cubicBezTo>
                    <a:pt x="5144" y="1595"/>
                    <a:pt x="5394" y="2215"/>
                    <a:pt x="5394" y="2869"/>
                  </a:cubicBezTo>
                  <a:cubicBezTo>
                    <a:pt x="5394" y="4274"/>
                    <a:pt x="4251" y="5417"/>
                    <a:pt x="2846" y="5417"/>
                  </a:cubicBezTo>
                  <a:cubicBezTo>
                    <a:pt x="1453" y="5417"/>
                    <a:pt x="298" y="4274"/>
                    <a:pt x="298" y="2869"/>
                  </a:cubicBezTo>
                  <a:cubicBezTo>
                    <a:pt x="298" y="1476"/>
                    <a:pt x="1453" y="333"/>
                    <a:pt x="2846" y="333"/>
                  </a:cubicBezTo>
                  <a:cubicBezTo>
                    <a:pt x="3299" y="333"/>
                    <a:pt x="3739" y="452"/>
                    <a:pt x="4132" y="667"/>
                  </a:cubicBezTo>
                  <a:cubicBezTo>
                    <a:pt x="4157" y="683"/>
                    <a:pt x="4185" y="691"/>
                    <a:pt x="4214" y="691"/>
                  </a:cubicBezTo>
                  <a:cubicBezTo>
                    <a:pt x="4269" y="691"/>
                    <a:pt x="4323" y="662"/>
                    <a:pt x="4346" y="607"/>
                  </a:cubicBezTo>
                  <a:cubicBezTo>
                    <a:pt x="4394" y="536"/>
                    <a:pt x="4370" y="429"/>
                    <a:pt x="4287" y="393"/>
                  </a:cubicBezTo>
                  <a:cubicBezTo>
                    <a:pt x="3858" y="131"/>
                    <a:pt x="3370" y="0"/>
                    <a:pt x="285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a:off x="3242024" y="2524941"/>
              <a:ext cx="54202" cy="117857"/>
            </a:xfrm>
            <a:custGeom>
              <a:rect b="b" l="l" r="r" t="t"/>
              <a:pathLst>
                <a:path extrusionOk="0" h="3703" w="1703">
                  <a:moveTo>
                    <a:pt x="857" y="0"/>
                  </a:moveTo>
                  <a:cubicBezTo>
                    <a:pt x="762" y="0"/>
                    <a:pt x="691" y="71"/>
                    <a:pt x="691" y="167"/>
                  </a:cubicBezTo>
                  <a:lnTo>
                    <a:pt x="691" y="524"/>
                  </a:lnTo>
                  <a:cubicBezTo>
                    <a:pt x="322" y="560"/>
                    <a:pt x="24" y="881"/>
                    <a:pt x="24" y="1262"/>
                  </a:cubicBezTo>
                  <a:cubicBezTo>
                    <a:pt x="24" y="1679"/>
                    <a:pt x="357" y="2012"/>
                    <a:pt x="762" y="2012"/>
                  </a:cubicBezTo>
                  <a:lnTo>
                    <a:pt x="929" y="2012"/>
                  </a:lnTo>
                  <a:cubicBezTo>
                    <a:pt x="1167" y="2012"/>
                    <a:pt x="1357" y="2203"/>
                    <a:pt x="1357" y="2441"/>
                  </a:cubicBezTo>
                  <a:cubicBezTo>
                    <a:pt x="1357" y="2679"/>
                    <a:pt x="1167" y="2869"/>
                    <a:pt x="929" y="2869"/>
                  </a:cubicBezTo>
                  <a:lnTo>
                    <a:pt x="679" y="2869"/>
                  </a:lnTo>
                  <a:cubicBezTo>
                    <a:pt x="476" y="2869"/>
                    <a:pt x="334" y="2703"/>
                    <a:pt x="334" y="2524"/>
                  </a:cubicBezTo>
                  <a:cubicBezTo>
                    <a:pt x="334" y="2441"/>
                    <a:pt x="262" y="2369"/>
                    <a:pt x="167" y="2369"/>
                  </a:cubicBezTo>
                  <a:cubicBezTo>
                    <a:pt x="83" y="2369"/>
                    <a:pt x="0" y="2441"/>
                    <a:pt x="0" y="2524"/>
                  </a:cubicBezTo>
                  <a:cubicBezTo>
                    <a:pt x="0" y="2905"/>
                    <a:pt x="298" y="3203"/>
                    <a:pt x="679" y="3203"/>
                  </a:cubicBezTo>
                  <a:lnTo>
                    <a:pt x="691" y="3203"/>
                  </a:lnTo>
                  <a:lnTo>
                    <a:pt x="691" y="3536"/>
                  </a:lnTo>
                  <a:cubicBezTo>
                    <a:pt x="691" y="3631"/>
                    <a:pt x="762" y="3703"/>
                    <a:pt x="857" y="3703"/>
                  </a:cubicBezTo>
                  <a:cubicBezTo>
                    <a:pt x="941" y="3703"/>
                    <a:pt x="1012" y="3631"/>
                    <a:pt x="1012" y="3536"/>
                  </a:cubicBezTo>
                  <a:lnTo>
                    <a:pt x="1012" y="3179"/>
                  </a:lnTo>
                  <a:cubicBezTo>
                    <a:pt x="1393" y="3143"/>
                    <a:pt x="1691" y="2822"/>
                    <a:pt x="1691" y="2441"/>
                  </a:cubicBezTo>
                  <a:cubicBezTo>
                    <a:pt x="1691" y="2024"/>
                    <a:pt x="1346" y="1691"/>
                    <a:pt x="941" y="1691"/>
                  </a:cubicBezTo>
                  <a:lnTo>
                    <a:pt x="774" y="1691"/>
                  </a:lnTo>
                  <a:cubicBezTo>
                    <a:pt x="536" y="1691"/>
                    <a:pt x="345" y="1500"/>
                    <a:pt x="345" y="1262"/>
                  </a:cubicBezTo>
                  <a:cubicBezTo>
                    <a:pt x="345" y="1024"/>
                    <a:pt x="536" y="833"/>
                    <a:pt x="774" y="833"/>
                  </a:cubicBezTo>
                  <a:lnTo>
                    <a:pt x="1036" y="833"/>
                  </a:lnTo>
                  <a:cubicBezTo>
                    <a:pt x="1226" y="833"/>
                    <a:pt x="1369" y="1000"/>
                    <a:pt x="1369" y="1179"/>
                  </a:cubicBezTo>
                  <a:lnTo>
                    <a:pt x="1369" y="1345"/>
                  </a:lnTo>
                  <a:cubicBezTo>
                    <a:pt x="1393" y="1429"/>
                    <a:pt x="1453" y="1500"/>
                    <a:pt x="1536" y="1500"/>
                  </a:cubicBezTo>
                  <a:cubicBezTo>
                    <a:pt x="1631" y="1500"/>
                    <a:pt x="1703" y="1429"/>
                    <a:pt x="1703" y="1345"/>
                  </a:cubicBezTo>
                  <a:lnTo>
                    <a:pt x="1703" y="1179"/>
                  </a:lnTo>
                  <a:cubicBezTo>
                    <a:pt x="1703" y="810"/>
                    <a:pt x="1405" y="512"/>
                    <a:pt x="1036" y="512"/>
                  </a:cubicBezTo>
                  <a:lnTo>
                    <a:pt x="1012" y="512"/>
                  </a:lnTo>
                  <a:lnTo>
                    <a:pt x="1012" y="167"/>
                  </a:lnTo>
                  <a:cubicBezTo>
                    <a:pt x="1012" y="71"/>
                    <a:pt x="941" y="0"/>
                    <a:pt x="85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
            <p:cNvSpPr/>
            <p:nvPr/>
          </p:nvSpPr>
          <p:spPr>
            <a:xfrm>
              <a:off x="3390945" y="2433724"/>
              <a:ext cx="51179" cy="85934"/>
            </a:xfrm>
            <a:custGeom>
              <a:rect b="b" l="l" r="r" t="t"/>
              <a:pathLst>
                <a:path extrusionOk="0" h="2700" w="1608">
                  <a:moveTo>
                    <a:pt x="182" y="1"/>
                  </a:moveTo>
                  <a:cubicBezTo>
                    <a:pt x="134" y="1"/>
                    <a:pt x="86" y="22"/>
                    <a:pt x="48" y="68"/>
                  </a:cubicBezTo>
                  <a:cubicBezTo>
                    <a:pt x="0" y="140"/>
                    <a:pt x="12" y="235"/>
                    <a:pt x="84" y="294"/>
                  </a:cubicBezTo>
                  <a:cubicBezTo>
                    <a:pt x="834" y="794"/>
                    <a:pt x="1274" y="1628"/>
                    <a:pt x="1274" y="2545"/>
                  </a:cubicBezTo>
                  <a:cubicBezTo>
                    <a:pt x="1274" y="2628"/>
                    <a:pt x="1358" y="2699"/>
                    <a:pt x="1441" y="2699"/>
                  </a:cubicBezTo>
                  <a:cubicBezTo>
                    <a:pt x="1536" y="2699"/>
                    <a:pt x="1608" y="2628"/>
                    <a:pt x="1608" y="2545"/>
                  </a:cubicBezTo>
                  <a:cubicBezTo>
                    <a:pt x="1596" y="1533"/>
                    <a:pt x="1096" y="592"/>
                    <a:pt x="262" y="20"/>
                  </a:cubicBezTo>
                  <a:cubicBezTo>
                    <a:pt x="237" y="8"/>
                    <a:pt x="209" y="1"/>
                    <a:pt x="1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4"/>
            <p:cNvSpPr/>
            <p:nvPr/>
          </p:nvSpPr>
          <p:spPr>
            <a:xfrm>
              <a:off x="3360613" y="2478187"/>
              <a:ext cx="27340" cy="41471"/>
            </a:xfrm>
            <a:custGeom>
              <a:rect b="b" l="l" r="r" t="t"/>
              <a:pathLst>
                <a:path extrusionOk="0" h="1303" w="859">
                  <a:moveTo>
                    <a:pt x="177" y="1"/>
                  </a:moveTo>
                  <a:cubicBezTo>
                    <a:pt x="131" y="1"/>
                    <a:pt x="85" y="25"/>
                    <a:pt x="48" y="76"/>
                  </a:cubicBezTo>
                  <a:cubicBezTo>
                    <a:pt x="1" y="147"/>
                    <a:pt x="13" y="231"/>
                    <a:pt x="84" y="290"/>
                  </a:cubicBezTo>
                  <a:cubicBezTo>
                    <a:pt x="370" y="493"/>
                    <a:pt x="537" y="802"/>
                    <a:pt x="537" y="1148"/>
                  </a:cubicBezTo>
                  <a:cubicBezTo>
                    <a:pt x="537" y="1231"/>
                    <a:pt x="608" y="1302"/>
                    <a:pt x="703" y="1302"/>
                  </a:cubicBezTo>
                  <a:cubicBezTo>
                    <a:pt x="787" y="1302"/>
                    <a:pt x="858" y="1231"/>
                    <a:pt x="858" y="1148"/>
                  </a:cubicBezTo>
                  <a:cubicBezTo>
                    <a:pt x="858" y="683"/>
                    <a:pt x="644" y="278"/>
                    <a:pt x="263" y="28"/>
                  </a:cubicBezTo>
                  <a:cubicBezTo>
                    <a:pt x="235" y="10"/>
                    <a:pt x="206" y="1"/>
                    <a:pt x="1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a:off x="3375795" y="2455939"/>
              <a:ext cx="39434" cy="63719"/>
            </a:xfrm>
            <a:custGeom>
              <a:rect b="b" l="l" r="r" t="t"/>
              <a:pathLst>
                <a:path extrusionOk="0" h="2002" w="1239">
                  <a:moveTo>
                    <a:pt x="183" y="0"/>
                  </a:moveTo>
                  <a:cubicBezTo>
                    <a:pt x="134" y="0"/>
                    <a:pt x="86" y="26"/>
                    <a:pt x="48" y="73"/>
                  </a:cubicBezTo>
                  <a:cubicBezTo>
                    <a:pt x="0" y="144"/>
                    <a:pt x="12" y="239"/>
                    <a:pt x="83" y="299"/>
                  </a:cubicBezTo>
                  <a:cubicBezTo>
                    <a:pt x="595" y="632"/>
                    <a:pt x="905" y="1216"/>
                    <a:pt x="905" y="1847"/>
                  </a:cubicBezTo>
                  <a:cubicBezTo>
                    <a:pt x="905" y="1930"/>
                    <a:pt x="976" y="2001"/>
                    <a:pt x="1072" y="2001"/>
                  </a:cubicBezTo>
                  <a:cubicBezTo>
                    <a:pt x="1155" y="2001"/>
                    <a:pt x="1238" y="1930"/>
                    <a:pt x="1238" y="1847"/>
                  </a:cubicBezTo>
                  <a:cubicBezTo>
                    <a:pt x="1238" y="1108"/>
                    <a:pt x="881" y="430"/>
                    <a:pt x="262" y="25"/>
                  </a:cubicBezTo>
                  <a:cubicBezTo>
                    <a:pt x="237" y="8"/>
                    <a:pt x="210" y="0"/>
                    <a:pt x="18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4"/>
            <p:cNvSpPr/>
            <p:nvPr/>
          </p:nvSpPr>
          <p:spPr>
            <a:xfrm>
              <a:off x="3097241" y="2433564"/>
              <a:ext cx="50829" cy="85711"/>
            </a:xfrm>
            <a:custGeom>
              <a:rect b="b" l="l" r="r" t="t"/>
              <a:pathLst>
                <a:path extrusionOk="0" h="2693" w="1597">
                  <a:moveTo>
                    <a:pt x="1408" y="1"/>
                  </a:moveTo>
                  <a:cubicBezTo>
                    <a:pt x="1378" y="1"/>
                    <a:pt x="1348" y="9"/>
                    <a:pt x="1323" y="25"/>
                  </a:cubicBezTo>
                  <a:cubicBezTo>
                    <a:pt x="489" y="597"/>
                    <a:pt x="1" y="1538"/>
                    <a:pt x="1" y="2526"/>
                  </a:cubicBezTo>
                  <a:cubicBezTo>
                    <a:pt x="1" y="2621"/>
                    <a:pt x="72" y="2692"/>
                    <a:pt x="168" y="2692"/>
                  </a:cubicBezTo>
                  <a:cubicBezTo>
                    <a:pt x="251" y="2692"/>
                    <a:pt x="322" y="2621"/>
                    <a:pt x="322" y="2526"/>
                  </a:cubicBezTo>
                  <a:cubicBezTo>
                    <a:pt x="322" y="1633"/>
                    <a:pt x="775" y="787"/>
                    <a:pt x="1513" y="275"/>
                  </a:cubicBezTo>
                  <a:cubicBezTo>
                    <a:pt x="1573" y="240"/>
                    <a:pt x="1596" y="133"/>
                    <a:pt x="1549" y="73"/>
                  </a:cubicBezTo>
                  <a:cubicBezTo>
                    <a:pt x="1518" y="27"/>
                    <a:pt x="1462" y="1"/>
                    <a:pt x="140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p:nvPr/>
          </p:nvSpPr>
          <p:spPr>
            <a:xfrm>
              <a:off x="3151061" y="2477773"/>
              <a:ext cx="27690" cy="41503"/>
            </a:xfrm>
            <a:custGeom>
              <a:rect b="b" l="l" r="r" t="t"/>
              <a:pathLst>
                <a:path extrusionOk="0" h="1304" w="870">
                  <a:moveTo>
                    <a:pt x="681" y="1"/>
                  </a:moveTo>
                  <a:cubicBezTo>
                    <a:pt x="647" y="1"/>
                    <a:pt x="613" y="10"/>
                    <a:pt x="584" y="29"/>
                  </a:cubicBezTo>
                  <a:cubicBezTo>
                    <a:pt x="215" y="280"/>
                    <a:pt x="1" y="696"/>
                    <a:pt x="1" y="1137"/>
                  </a:cubicBezTo>
                  <a:cubicBezTo>
                    <a:pt x="1" y="1232"/>
                    <a:pt x="84" y="1303"/>
                    <a:pt x="167" y="1303"/>
                  </a:cubicBezTo>
                  <a:cubicBezTo>
                    <a:pt x="263" y="1303"/>
                    <a:pt x="334" y="1232"/>
                    <a:pt x="334" y="1137"/>
                  </a:cubicBezTo>
                  <a:cubicBezTo>
                    <a:pt x="334" y="803"/>
                    <a:pt x="501" y="482"/>
                    <a:pt x="775" y="291"/>
                  </a:cubicBezTo>
                  <a:cubicBezTo>
                    <a:pt x="834" y="244"/>
                    <a:pt x="870" y="149"/>
                    <a:pt x="810" y="65"/>
                  </a:cubicBezTo>
                  <a:cubicBezTo>
                    <a:pt x="782" y="22"/>
                    <a:pt x="732" y="1"/>
                    <a:pt x="6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a:off x="3124167" y="2455939"/>
              <a:ext cx="39434" cy="63337"/>
            </a:xfrm>
            <a:custGeom>
              <a:rect b="b" l="l" r="r" t="t"/>
              <a:pathLst>
                <a:path extrusionOk="0" h="1990" w="1239">
                  <a:moveTo>
                    <a:pt x="1038" y="0"/>
                  </a:moveTo>
                  <a:cubicBezTo>
                    <a:pt x="1008" y="0"/>
                    <a:pt x="978" y="8"/>
                    <a:pt x="953" y="25"/>
                  </a:cubicBezTo>
                  <a:cubicBezTo>
                    <a:pt x="357" y="430"/>
                    <a:pt x="0" y="1108"/>
                    <a:pt x="0" y="1823"/>
                  </a:cubicBezTo>
                  <a:cubicBezTo>
                    <a:pt x="0" y="1918"/>
                    <a:pt x="72" y="1989"/>
                    <a:pt x="167" y="1989"/>
                  </a:cubicBezTo>
                  <a:cubicBezTo>
                    <a:pt x="250" y="1989"/>
                    <a:pt x="334" y="1918"/>
                    <a:pt x="334" y="1823"/>
                  </a:cubicBezTo>
                  <a:cubicBezTo>
                    <a:pt x="334" y="1204"/>
                    <a:pt x="643" y="632"/>
                    <a:pt x="1143" y="275"/>
                  </a:cubicBezTo>
                  <a:cubicBezTo>
                    <a:pt x="1203" y="239"/>
                    <a:pt x="1239" y="132"/>
                    <a:pt x="1179" y="73"/>
                  </a:cubicBezTo>
                  <a:cubicBezTo>
                    <a:pt x="1148" y="26"/>
                    <a:pt x="1093" y="0"/>
                    <a:pt x="103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4"/>
          <p:cNvSpPr txBox="1"/>
          <p:nvPr>
            <p:ph type="title"/>
          </p:nvPr>
        </p:nvSpPr>
        <p:spPr>
          <a:xfrm>
            <a:off x="786150" y="915298"/>
            <a:ext cx="75717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accent3"/>
                </a:solidFill>
              </a:rPr>
              <a:t>External Factors</a:t>
            </a:r>
            <a:endParaRPr sz="1800">
              <a:solidFill>
                <a:schemeClr val="accent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5"/>
          <p:cNvSpPr/>
          <p:nvPr/>
        </p:nvSpPr>
        <p:spPr>
          <a:xfrm>
            <a:off x="2264075" y="1543800"/>
            <a:ext cx="798300" cy="782700"/>
          </a:xfrm>
          <a:prstGeom prst="ellipse">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Source Sans Pro"/>
              <a:ea typeface="Source Sans Pro"/>
              <a:cs typeface="Source Sans Pro"/>
              <a:sym typeface="Source Sans Pro"/>
            </a:endParaRPr>
          </a:p>
        </p:txBody>
      </p:sp>
      <p:sp>
        <p:nvSpPr>
          <p:cNvPr id="303" name="Google Shape;303;p25"/>
          <p:cNvSpPr txBox="1"/>
          <p:nvPr>
            <p:ph idx="1" type="body"/>
          </p:nvPr>
        </p:nvSpPr>
        <p:spPr>
          <a:xfrm>
            <a:off x="735426" y="2439900"/>
            <a:ext cx="3695700" cy="15540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b="1" lang="en" sz="1800"/>
              <a:t>Brand</a:t>
            </a:r>
            <a:endParaRPr b="1" sz="1800"/>
          </a:p>
          <a:p>
            <a:pPr indent="-323850" lvl="0" marL="457200" rtl="0" algn="l">
              <a:spcBef>
                <a:spcPts val="1000"/>
              </a:spcBef>
              <a:spcAft>
                <a:spcPts val="0"/>
              </a:spcAft>
              <a:buSzPts val="1500"/>
              <a:buChar char="◎"/>
            </a:pPr>
            <a:r>
              <a:rPr lang="en" sz="1500"/>
              <a:t>Reputation as number 1 predictor in the market</a:t>
            </a:r>
            <a:endParaRPr sz="1500"/>
          </a:p>
          <a:p>
            <a:pPr indent="-323850" lvl="0" marL="457200" rtl="0" algn="l">
              <a:spcBef>
                <a:spcPts val="1000"/>
              </a:spcBef>
              <a:spcAft>
                <a:spcPts val="0"/>
              </a:spcAft>
              <a:buSzPts val="1500"/>
              <a:buChar char="◎"/>
            </a:pPr>
            <a:r>
              <a:rPr lang="en" sz="1500"/>
              <a:t>Defend market leader position in the housing market</a:t>
            </a:r>
            <a:endParaRPr sz="1500"/>
          </a:p>
          <a:p>
            <a:pPr indent="-323850" lvl="0" marL="457200" rtl="0" algn="l">
              <a:spcBef>
                <a:spcPts val="1000"/>
              </a:spcBef>
              <a:spcAft>
                <a:spcPts val="1000"/>
              </a:spcAft>
              <a:buSzPts val="1500"/>
              <a:buChar char="◎"/>
            </a:pPr>
            <a:r>
              <a:rPr lang="en" sz="1500"/>
              <a:t>Client trust for over two generations</a:t>
            </a:r>
            <a:endParaRPr sz="1500"/>
          </a:p>
        </p:txBody>
      </p:sp>
      <p:sp>
        <p:nvSpPr>
          <p:cNvPr id="304" name="Google Shape;304;p25"/>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we need to upgrade our model</a:t>
            </a:r>
            <a:endParaRPr/>
          </a:p>
        </p:txBody>
      </p:sp>
      <p:sp>
        <p:nvSpPr>
          <p:cNvPr id="305" name="Google Shape;305;p25"/>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06" name="Google Shape;306;p25"/>
          <p:cNvGrpSpPr/>
          <p:nvPr/>
        </p:nvGrpSpPr>
        <p:grpSpPr>
          <a:xfrm>
            <a:off x="2367960" y="1650326"/>
            <a:ext cx="590518" cy="488643"/>
            <a:chOff x="2185128" y="2427549"/>
            <a:chExt cx="382758" cy="356595"/>
          </a:xfrm>
        </p:grpSpPr>
        <p:sp>
          <p:nvSpPr>
            <p:cNvPr id="307" name="Google Shape;307;p25"/>
            <p:cNvSpPr/>
            <p:nvPr/>
          </p:nvSpPr>
          <p:spPr>
            <a:xfrm>
              <a:off x="2313584" y="2612467"/>
              <a:ext cx="119417" cy="103853"/>
            </a:xfrm>
            <a:custGeom>
              <a:rect b="b" l="l" r="r" t="t"/>
              <a:pathLst>
                <a:path extrusionOk="0" h="3263" w="3752">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a:off x="2311706" y="2427549"/>
              <a:ext cx="129633" cy="171327"/>
            </a:xfrm>
            <a:custGeom>
              <a:rect b="b" l="l" r="r" t="t"/>
              <a:pathLst>
                <a:path extrusionOk="0" h="5383" w="4073">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p:nvPr/>
          </p:nvSpPr>
          <p:spPr>
            <a:xfrm>
              <a:off x="2438252" y="2611703"/>
              <a:ext cx="129633" cy="172441"/>
            </a:xfrm>
            <a:custGeom>
              <a:rect b="b" l="l" r="r" t="t"/>
              <a:pathLst>
                <a:path extrusionOk="0" h="5418" w="4073">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5"/>
            <p:cNvSpPr/>
            <p:nvPr/>
          </p:nvSpPr>
          <p:spPr>
            <a:xfrm>
              <a:off x="2185128" y="2611703"/>
              <a:ext cx="130015" cy="172441"/>
            </a:xfrm>
            <a:custGeom>
              <a:rect b="b" l="l" r="r" t="t"/>
              <a:pathLst>
                <a:path extrusionOk="0" h="5418" w="4085">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25"/>
          <p:cNvSpPr/>
          <p:nvPr/>
        </p:nvSpPr>
        <p:spPr>
          <a:xfrm>
            <a:off x="6062075" y="1543800"/>
            <a:ext cx="798300" cy="782700"/>
          </a:xfrm>
          <a:prstGeom prst="ellipse">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Source Sans Pro"/>
              <a:ea typeface="Source Sans Pro"/>
              <a:cs typeface="Source Sans Pro"/>
              <a:sym typeface="Source Sans Pro"/>
            </a:endParaRPr>
          </a:p>
        </p:txBody>
      </p:sp>
      <p:sp>
        <p:nvSpPr>
          <p:cNvPr id="312" name="Google Shape;312;p25"/>
          <p:cNvSpPr txBox="1"/>
          <p:nvPr>
            <p:ph idx="1" type="body"/>
          </p:nvPr>
        </p:nvSpPr>
        <p:spPr>
          <a:xfrm>
            <a:off x="4878500" y="2446950"/>
            <a:ext cx="3301200" cy="1554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800"/>
              <a:t>Cost management</a:t>
            </a:r>
            <a:endParaRPr b="1" sz="1800"/>
          </a:p>
          <a:p>
            <a:pPr indent="-323850" lvl="0" marL="457200" rtl="0" algn="l">
              <a:spcBef>
                <a:spcPts val="1000"/>
              </a:spcBef>
              <a:spcAft>
                <a:spcPts val="0"/>
              </a:spcAft>
              <a:buSzPts val="1500"/>
              <a:buChar char="◎"/>
            </a:pPr>
            <a:r>
              <a:rPr lang="en" sz="1500"/>
              <a:t>Run time of model</a:t>
            </a:r>
            <a:endParaRPr sz="1500"/>
          </a:p>
          <a:p>
            <a:pPr indent="-323850" lvl="0" marL="457200" rtl="0" algn="l">
              <a:spcBef>
                <a:spcPts val="1000"/>
              </a:spcBef>
              <a:spcAft>
                <a:spcPts val="0"/>
              </a:spcAft>
              <a:buSzPts val="1500"/>
              <a:buChar char="◎"/>
            </a:pPr>
            <a:r>
              <a:rPr lang="en" sz="1500"/>
              <a:t>Memory usage </a:t>
            </a:r>
            <a:endParaRPr sz="1500"/>
          </a:p>
          <a:p>
            <a:pPr indent="-323850" lvl="0" marL="457200" rtl="0" algn="l">
              <a:spcBef>
                <a:spcPts val="1000"/>
              </a:spcBef>
              <a:spcAft>
                <a:spcPts val="1000"/>
              </a:spcAft>
              <a:buSzPts val="1500"/>
              <a:buChar char="◎"/>
            </a:pPr>
            <a:r>
              <a:rPr lang="en" sz="1500"/>
              <a:t>Better recommendation support for our agents</a:t>
            </a:r>
            <a:endParaRPr sz="1500"/>
          </a:p>
        </p:txBody>
      </p:sp>
      <p:sp>
        <p:nvSpPr>
          <p:cNvPr id="313" name="Google Shape;313;p25"/>
          <p:cNvSpPr txBox="1"/>
          <p:nvPr>
            <p:ph type="title"/>
          </p:nvPr>
        </p:nvSpPr>
        <p:spPr>
          <a:xfrm>
            <a:off x="786150" y="915298"/>
            <a:ext cx="75717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accent3"/>
                </a:solidFill>
              </a:rPr>
              <a:t>Int</a:t>
            </a:r>
            <a:r>
              <a:rPr lang="en" sz="1800">
                <a:solidFill>
                  <a:schemeClr val="accent3"/>
                </a:solidFill>
              </a:rPr>
              <a:t>ernal Factors</a:t>
            </a:r>
            <a:endParaRPr sz="1800">
              <a:solidFill>
                <a:schemeClr val="accent3"/>
              </a:solidFill>
            </a:endParaRPr>
          </a:p>
        </p:txBody>
      </p:sp>
      <p:grpSp>
        <p:nvGrpSpPr>
          <p:cNvPr id="314" name="Google Shape;314;p25"/>
          <p:cNvGrpSpPr/>
          <p:nvPr/>
        </p:nvGrpSpPr>
        <p:grpSpPr>
          <a:xfrm>
            <a:off x="6249626" y="1653858"/>
            <a:ext cx="423206" cy="488643"/>
            <a:chOff x="4687894" y="2289713"/>
            <a:chExt cx="359594" cy="353909"/>
          </a:xfrm>
        </p:grpSpPr>
        <p:sp>
          <p:nvSpPr>
            <p:cNvPr id="315" name="Google Shape;315;p25"/>
            <p:cNvSpPr/>
            <p:nvPr/>
          </p:nvSpPr>
          <p:spPr>
            <a:xfrm>
              <a:off x="4955207" y="2477227"/>
              <a:ext cx="34041" cy="22356"/>
            </a:xfrm>
            <a:custGeom>
              <a:rect b="b" l="l" r="r" t="t"/>
              <a:pathLst>
                <a:path extrusionOk="0" h="704" w="1072">
                  <a:moveTo>
                    <a:pt x="167" y="1"/>
                  </a:moveTo>
                  <a:cubicBezTo>
                    <a:pt x="72" y="1"/>
                    <a:pt x="0" y="72"/>
                    <a:pt x="0" y="168"/>
                  </a:cubicBezTo>
                  <a:cubicBezTo>
                    <a:pt x="0" y="465"/>
                    <a:pt x="238" y="703"/>
                    <a:pt x="536" y="703"/>
                  </a:cubicBezTo>
                  <a:cubicBezTo>
                    <a:pt x="834" y="703"/>
                    <a:pt x="1072" y="465"/>
                    <a:pt x="1072" y="168"/>
                  </a:cubicBezTo>
                  <a:cubicBezTo>
                    <a:pt x="1072" y="72"/>
                    <a:pt x="1000" y="1"/>
                    <a:pt x="905" y="1"/>
                  </a:cubicBezTo>
                  <a:cubicBezTo>
                    <a:pt x="822" y="1"/>
                    <a:pt x="750" y="72"/>
                    <a:pt x="750" y="168"/>
                  </a:cubicBezTo>
                  <a:cubicBezTo>
                    <a:pt x="750" y="287"/>
                    <a:pt x="655" y="370"/>
                    <a:pt x="536" y="370"/>
                  </a:cubicBezTo>
                  <a:cubicBezTo>
                    <a:pt x="417" y="370"/>
                    <a:pt x="334" y="287"/>
                    <a:pt x="334" y="168"/>
                  </a:cubicBezTo>
                  <a:cubicBezTo>
                    <a:pt x="334" y="72"/>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5"/>
            <p:cNvSpPr/>
            <p:nvPr/>
          </p:nvSpPr>
          <p:spPr>
            <a:xfrm>
              <a:off x="4687894" y="2289713"/>
              <a:ext cx="359594" cy="353909"/>
            </a:xfrm>
            <a:custGeom>
              <a:rect b="b" l="l" r="r" t="t"/>
              <a:pathLst>
                <a:path extrusionOk="0" h="11145" w="11324">
                  <a:moveTo>
                    <a:pt x="9180" y="3036"/>
                  </a:moveTo>
                  <a:cubicBezTo>
                    <a:pt x="9204" y="3036"/>
                    <a:pt x="9228" y="3036"/>
                    <a:pt x="9240" y="3048"/>
                  </a:cubicBezTo>
                  <a:cubicBezTo>
                    <a:pt x="9299" y="3108"/>
                    <a:pt x="9371" y="3417"/>
                    <a:pt x="9299" y="3977"/>
                  </a:cubicBezTo>
                  <a:cubicBezTo>
                    <a:pt x="9240" y="4513"/>
                    <a:pt x="9061" y="4989"/>
                    <a:pt x="8895" y="5072"/>
                  </a:cubicBezTo>
                  <a:cubicBezTo>
                    <a:pt x="8813" y="5119"/>
                    <a:pt x="8682" y="5149"/>
                    <a:pt x="8533" y="5149"/>
                  </a:cubicBezTo>
                  <a:cubicBezTo>
                    <a:pt x="8336" y="5149"/>
                    <a:pt x="8108" y="5096"/>
                    <a:pt x="7918" y="4953"/>
                  </a:cubicBezTo>
                  <a:cubicBezTo>
                    <a:pt x="7573" y="4703"/>
                    <a:pt x="7466" y="4263"/>
                    <a:pt x="7585" y="3667"/>
                  </a:cubicBezTo>
                  <a:cubicBezTo>
                    <a:pt x="7597" y="3608"/>
                    <a:pt x="7644" y="3572"/>
                    <a:pt x="7704" y="3537"/>
                  </a:cubicBezTo>
                  <a:cubicBezTo>
                    <a:pt x="8526" y="3167"/>
                    <a:pt x="9002" y="3036"/>
                    <a:pt x="9180" y="3036"/>
                  </a:cubicBezTo>
                  <a:close/>
                  <a:moveTo>
                    <a:pt x="620" y="5608"/>
                  </a:moveTo>
                  <a:cubicBezTo>
                    <a:pt x="691" y="5620"/>
                    <a:pt x="798" y="5703"/>
                    <a:pt x="858" y="5846"/>
                  </a:cubicBezTo>
                  <a:cubicBezTo>
                    <a:pt x="870" y="5882"/>
                    <a:pt x="894" y="5942"/>
                    <a:pt x="894" y="6001"/>
                  </a:cubicBezTo>
                  <a:cubicBezTo>
                    <a:pt x="667" y="5953"/>
                    <a:pt x="501" y="5882"/>
                    <a:pt x="453" y="5799"/>
                  </a:cubicBezTo>
                  <a:cubicBezTo>
                    <a:pt x="441" y="5775"/>
                    <a:pt x="489" y="5703"/>
                    <a:pt x="501" y="5668"/>
                  </a:cubicBezTo>
                  <a:cubicBezTo>
                    <a:pt x="548" y="5608"/>
                    <a:pt x="572" y="5608"/>
                    <a:pt x="608" y="5608"/>
                  </a:cubicBezTo>
                  <a:close/>
                  <a:moveTo>
                    <a:pt x="5073" y="0"/>
                  </a:moveTo>
                  <a:cubicBezTo>
                    <a:pt x="4477" y="0"/>
                    <a:pt x="3906" y="238"/>
                    <a:pt x="3477" y="655"/>
                  </a:cubicBezTo>
                  <a:cubicBezTo>
                    <a:pt x="3049" y="1084"/>
                    <a:pt x="2822" y="1632"/>
                    <a:pt x="2822" y="2239"/>
                  </a:cubicBezTo>
                  <a:cubicBezTo>
                    <a:pt x="2822" y="2834"/>
                    <a:pt x="3061" y="3406"/>
                    <a:pt x="3477" y="3834"/>
                  </a:cubicBezTo>
                  <a:cubicBezTo>
                    <a:pt x="3596" y="3953"/>
                    <a:pt x="3727" y="4060"/>
                    <a:pt x="3882" y="4144"/>
                  </a:cubicBezTo>
                  <a:cubicBezTo>
                    <a:pt x="3775" y="4179"/>
                    <a:pt x="3668" y="4203"/>
                    <a:pt x="3584" y="4239"/>
                  </a:cubicBezTo>
                  <a:cubicBezTo>
                    <a:pt x="3489" y="4263"/>
                    <a:pt x="3453" y="4358"/>
                    <a:pt x="3477" y="4441"/>
                  </a:cubicBezTo>
                  <a:cubicBezTo>
                    <a:pt x="3505" y="4515"/>
                    <a:pt x="3561" y="4560"/>
                    <a:pt x="3629" y="4560"/>
                  </a:cubicBezTo>
                  <a:cubicBezTo>
                    <a:pt x="3649" y="4560"/>
                    <a:pt x="3670" y="4557"/>
                    <a:pt x="3692" y="4549"/>
                  </a:cubicBezTo>
                  <a:cubicBezTo>
                    <a:pt x="4138" y="4400"/>
                    <a:pt x="4608" y="4325"/>
                    <a:pt x="5079" y="4325"/>
                  </a:cubicBezTo>
                  <a:cubicBezTo>
                    <a:pt x="5549" y="4325"/>
                    <a:pt x="6019" y="4400"/>
                    <a:pt x="6466" y="4549"/>
                  </a:cubicBezTo>
                  <a:cubicBezTo>
                    <a:pt x="6490" y="4549"/>
                    <a:pt x="6501" y="4560"/>
                    <a:pt x="6525" y="4560"/>
                  </a:cubicBezTo>
                  <a:cubicBezTo>
                    <a:pt x="6609" y="4560"/>
                    <a:pt x="6668" y="4525"/>
                    <a:pt x="6680" y="4441"/>
                  </a:cubicBezTo>
                  <a:cubicBezTo>
                    <a:pt x="6704" y="4358"/>
                    <a:pt x="6668" y="4263"/>
                    <a:pt x="6573" y="4239"/>
                  </a:cubicBezTo>
                  <a:cubicBezTo>
                    <a:pt x="6466" y="4203"/>
                    <a:pt x="6370" y="4179"/>
                    <a:pt x="6275" y="4144"/>
                  </a:cubicBezTo>
                  <a:cubicBezTo>
                    <a:pt x="6406" y="4060"/>
                    <a:pt x="6549" y="3953"/>
                    <a:pt x="6680" y="3834"/>
                  </a:cubicBezTo>
                  <a:cubicBezTo>
                    <a:pt x="6787" y="3727"/>
                    <a:pt x="6882" y="3608"/>
                    <a:pt x="6966" y="3477"/>
                  </a:cubicBezTo>
                  <a:cubicBezTo>
                    <a:pt x="7002" y="3489"/>
                    <a:pt x="7049" y="3489"/>
                    <a:pt x="7097" y="3513"/>
                  </a:cubicBezTo>
                  <a:lnTo>
                    <a:pt x="7275" y="3548"/>
                  </a:lnTo>
                  <a:lnTo>
                    <a:pt x="7275" y="3572"/>
                  </a:lnTo>
                  <a:cubicBezTo>
                    <a:pt x="7204" y="3953"/>
                    <a:pt x="7204" y="4287"/>
                    <a:pt x="7287" y="4560"/>
                  </a:cubicBezTo>
                  <a:cubicBezTo>
                    <a:pt x="7359" y="4822"/>
                    <a:pt x="7513" y="5025"/>
                    <a:pt x="7716" y="5180"/>
                  </a:cubicBezTo>
                  <a:cubicBezTo>
                    <a:pt x="7954" y="5358"/>
                    <a:pt x="8252" y="5430"/>
                    <a:pt x="8526" y="5430"/>
                  </a:cubicBezTo>
                  <a:cubicBezTo>
                    <a:pt x="8728" y="5430"/>
                    <a:pt x="8907" y="5382"/>
                    <a:pt x="9049" y="5311"/>
                  </a:cubicBezTo>
                  <a:cubicBezTo>
                    <a:pt x="9192" y="5215"/>
                    <a:pt x="9323" y="5037"/>
                    <a:pt x="9430" y="4763"/>
                  </a:cubicBezTo>
                  <a:cubicBezTo>
                    <a:pt x="9478" y="4822"/>
                    <a:pt x="9526" y="4882"/>
                    <a:pt x="9561" y="4930"/>
                  </a:cubicBezTo>
                  <a:cubicBezTo>
                    <a:pt x="9740" y="5168"/>
                    <a:pt x="9859" y="5418"/>
                    <a:pt x="9954" y="5692"/>
                  </a:cubicBezTo>
                  <a:cubicBezTo>
                    <a:pt x="10002" y="5858"/>
                    <a:pt x="10133" y="5977"/>
                    <a:pt x="10300" y="6037"/>
                  </a:cubicBezTo>
                  <a:lnTo>
                    <a:pt x="10752" y="6192"/>
                  </a:lnTo>
                  <a:cubicBezTo>
                    <a:pt x="10871" y="6239"/>
                    <a:pt x="10966" y="6334"/>
                    <a:pt x="10966" y="6465"/>
                  </a:cubicBezTo>
                  <a:lnTo>
                    <a:pt x="10966" y="7239"/>
                  </a:lnTo>
                  <a:cubicBezTo>
                    <a:pt x="10966" y="7382"/>
                    <a:pt x="10895" y="7477"/>
                    <a:pt x="10752" y="7525"/>
                  </a:cubicBezTo>
                  <a:lnTo>
                    <a:pt x="10014" y="7763"/>
                  </a:lnTo>
                  <a:cubicBezTo>
                    <a:pt x="9895" y="7811"/>
                    <a:pt x="9788" y="7882"/>
                    <a:pt x="9728" y="8001"/>
                  </a:cubicBezTo>
                  <a:cubicBezTo>
                    <a:pt x="9430" y="8513"/>
                    <a:pt x="8966" y="8930"/>
                    <a:pt x="8359" y="9252"/>
                  </a:cubicBezTo>
                  <a:cubicBezTo>
                    <a:pt x="8287" y="9287"/>
                    <a:pt x="8240" y="9359"/>
                    <a:pt x="8228" y="9430"/>
                  </a:cubicBezTo>
                  <a:lnTo>
                    <a:pt x="7990" y="10692"/>
                  </a:lnTo>
                  <a:cubicBezTo>
                    <a:pt x="7990" y="10728"/>
                    <a:pt x="7954" y="10752"/>
                    <a:pt x="7918" y="10752"/>
                  </a:cubicBezTo>
                  <a:lnTo>
                    <a:pt x="7144" y="10752"/>
                  </a:lnTo>
                  <a:cubicBezTo>
                    <a:pt x="7109" y="10752"/>
                    <a:pt x="7085" y="10728"/>
                    <a:pt x="7061" y="10692"/>
                  </a:cubicBezTo>
                  <a:lnTo>
                    <a:pt x="6930" y="10002"/>
                  </a:lnTo>
                  <a:cubicBezTo>
                    <a:pt x="6897" y="9868"/>
                    <a:pt x="6800" y="9786"/>
                    <a:pt x="6661" y="9786"/>
                  </a:cubicBezTo>
                  <a:cubicBezTo>
                    <a:pt x="6652" y="9786"/>
                    <a:pt x="6642" y="9787"/>
                    <a:pt x="6632" y="9787"/>
                  </a:cubicBezTo>
                  <a:cubicBezTo>
                    <a:pt x="6299" y="9835"/>
                    <a:pt x="5954" y="9859"/>
                    <a:pt x="5608" y="9859"/>
                  </a:cubicBezTo>
                  <a:cubicBezTo>
                    <a:pt x="5358" y="9859"/>
                    <a:pt x="5097" y="9847"/>
                    <a:pt x="4846" y="9823"/>
                  </a:cubicBezTo>
                  <a:cubicBezTo>
                    <a:pt x="4833" y="9821"/>
                    <a:pt x="4819" y="9819"/>
                    <a:pt x="4806" y="9819"/>
                  </a:cubicBezTo>
                  <a:cubicBezTo>
                    <a:pt x="4692" y="9819"/>
                    <a:pt x="4593" y="9908"/>
                    <a:pt x="4561" y="10025"/>
                  </a:cubicBezTo>
                  <a:lnTo>
                    <a:pt x="4442" y="10692"/>
                  </a:lnTo>
                  <a:cubicBezTo>
                    <a:pt x="4442" y="10728"/>
                    <a:pt x="4418" y="10752"/>
                    <a:pt x="4370" y="10752"/>
                  </a:cubicBezTo>
                  <a:lnTo>
                    <a:pt x="3596" y="10752"/>
                  </a:lnTo>
                  <a:cubicBezTo>
                    <a:pt x="3573" y="10752"/>
                    <a:pt x="3537" y="10728"/>
                    <a:pt x="3525" y="10692"/>
                  </a:cubicBezTo>
                  <a:lnTo>
                    <a:pt x="3299" y="9502"/>
                  </a:lnTo>
                  <a:cubicBezTo>
                    <a:pt x="3287" y="9430"/>
                    <a:pt x="3239" y="9359"/>
                    <a:pt x="3168" y="9323"/>
                  </a:cubicBezTo>
                  <a:cubicBezTo>
                    <a:pt x="2108" y="8763"/>
                    <a:pt x="1560" y="7823"/>
                    <a:pt x="1560" y="6620"/>
                  </a:cubicBezTo>
                  <a:cubicBezTo>
                    <a:pt x="1560" y="6013"/>
                    <a:pt x="1691" y="5477"/>
                    <a:pt x="1965" y="5013"/>
                  </a:cubicBezTo>
                  <a:cubicBezTo>
                    <a:pt x="2215" y="4584"/>
                    <a:pt x="2572" y="4239"/>
                    <a:pt x="3037" y="3965"/>
                  </a:cubicBezTo>
                  <a:cubicBezTo>
                    <a:pt x="3108" y="3929"/>
                    <a:pt x="3132" y="3822"/>
                    <a:pt x="3096" y="3751"/>
                  </a:cubicBezTo>
                  <a:cubicBezTo>
                    <a:pt x="3065" y="3696"/>
                    <a:pt x="3008" y="3667"/>
                    <a:pt x="2952" y="3667"/>
                  </a:cubicBezTo>
                  <a:cubicBezTo>
                    <a:pt x="2923" y="3667"/>
                    <a:pt x="2895" y="3675"/>
                    <a:pt x="2870" y="3691"/>
                  </a:cubicBezTo>
                  <a:cubicBezTo>
                    <a:pt x="1977" y="4203"/>
                    <a:pt x="1429" y="5013"/>
                    <a:pt x="1275" y="6025"/>
                  </a:cubicBezTo>
                  <a:lnTo>
                    <a:pt x="1227" y="6025"/>
                  </a:lnTo>
                  <a:cubicBezTo>
                    <a:pt x="1227" y="5918"/>
                    <a:pt x="1215" y="5799"/>
                    <a:pt x="1167" y="5692"/>
                  </a:cubicBezTo>
                  <a:cubicBezTo>
                    <a:pt x="1084" y="5453"/>
                    <a:pt x="870" y="5299"/>
                    <a:pt x="667" y="5263"/>
                  </a:cubicBezTo>
                  <a:cubicBezTo>
                    <a:pt x="654" y="5262"/>
                    <a:pt x="640" y="5261"/>
                    <a:pt x="626" y="5261"/>
                  </a:cubicBezTo>
                  <a:cubicBezTo>
                    <a:pt x="474" y="5261"/>
                    <a:pt x="326" y="5323"/>
                    <a:pt x="239" y="5465"/>
                  </a:cubicBezTo>
                  <a:cubicBezTo>
                    <a:pt x="72" y="5668"/>
                    <a:pt x="96" y="5834"/>
                    <a:pt x="144" y="5942"/>
                  </a:cubicBezTo>
                  <a:cubicBezTo>
                    <a:pt x="239" y="6096"/>
                    <a:pt x="441" y="6239"/>
                    <a:pt x="798" y="6311"/>
                  </a:cubicBezTo>
                  <a:cubicBezTo>
                    <a:pt x="786" y="6323"/>
                    <a:pt x="786" y="6334"/>
                    <a:pt x="775" y="6358"/>
                  </a:cubicBezTo>
                  <a:cubicBezTo>
                    <a:pt x="560" y="6620"/>
                    <a:pt x="310" y="6680"/>
                    <a:pt x="155" y="6680"/>
                  </a:cubicBezTo>
                  <a:cubicBezTo>
                    <a:pt x="72" y="6680"/>
                    <a:pt x="1" y="6751"/>
                    <a:pt x="1" y="6858"/>
                  </a:cubicBezTo>
                  <a:cubicBezTo>
                    <a:pt x="1" y="6954"/>
                    <a:pt x="72" y="7025"/>
                    <a:pt x="155" y="7037"/>
                  </a:cubicBezTo>
                  <a:lnTo>
                    <a:pt x="191" y="7037"/>
                  </a:lnTo>
                  <a:cubicBezTo>
                    <a:pt x="394" y="7037"/>
                    <a:pt x="715" y="6966"/>
                    <a:pt x="1025" y="6573"/>
                  </a:cubicBezTo>
                  <a:cubicBezTo>
                    <a:pt x="1072" y="6513"/>
                    <a:pt x="1108" y="6442"/>
                    <a:pt x="1144" y="6382"/>
                  </a:cubicBezTo>
                  <a:cubicBezTo>
                    <a:pt x="1167" y="6382"/>
                    <a:pt x="1203" y="6382"/>
                    <a:pt x="1227" y="6394"/>
                  </a:cubicBezTo>
                  <a:cubicBezTo>
                    <a:pt x="1227" y="6489"/>
                    <a:pt x="1215" y="6573"/>
                    <a:pt x="1215" y="6668"/>
                  </a:cubicBezTo>
                  <a:cubicBezTo>
                    <a:pt x="1215" y="7347"/>
                    <a:pt x="1382" y="7954"/>
                    <a:pt x="1703" y="8478"/>
                  </a:cubicBezTo>
                  <a:cubicBezTo>
                    <a:pt x="2001" y="8954"/>
                    <a:pt x="2441" y="9359"/>
                    <a:pt x="2977" y="9644"/>
                  </a:cubicBezTo>
                  <a:lnTo>
                    <a:pt x="3192" y="10799"/>
                  </a:lnTo>
                  <a:cubicBezTo>
                    <a:pt x="3227" y="11002"/>
                    <a:pt x="3406" y="11133"/>
                    <a:pt x="3596" y="11133"/>
                  </a:cubicBezTo>
                  <a:lnTo>
                    <a:pt x="4370" y="11133"/>
                  </a:lnTo>
                  <a:cubicBezTo>
                    <a:pt x="4561" y="11133"/>
                    <a:pt x="4727" y="11002"/>
                    <a:pt x="4775" y="10799"/>
                  </a:cubicBezTo>
                  <a:lnTo>
                    <a:pt x="4894" y="10204"/>
                  </a:lnTo>
                  <a:cubicBezTo>
                    <a:pt x="5132" y="10240"/>
                    <a:pt x="5370" y="10252"/>
                    <a:pt x="5620" y="10252"/>
                  </a:cubicBezTo>
                  <a:cubicBezTo>
                    <a:pt x="5966" y="10252"/>
                    <a:pt x="6311" y="10228"/>
                    <a:pt x="6632" y="10180"/>
                  </a:cubicBezTo>
                  <a:lnTo>
                    <a:pt x="6751" y="10823"/>
                  </a:lnTo>
                  <a:cubicBezTo>
                    <a:pt x="6787" y="11014"/>
                    <a:pt x="6966" y="11145"/>
                    <a:pt x="7156" y="11145"/>
                  </a:cubicBezTo>
                  <a:lnTo>
                    <a:pt x="7930" y="11145"/>
                  </a:lnTo>
                  <a:cubicBezTo>
                    <a:pt x="8121" y="11145"/>
                    <a:pt x="8287" y="11014"/>
                    <a:pt x="8335" y="10823"/>
                  </a:cubicBezTo>
                  <a:lnTo>
                    <a:pt x="8573" y="9585"/>
                  </a:lnTo>
                  <a:cubicBezTo>
                    <a:pt x="9228" y="9240"/>
                    <a:pt x="9716" y="8775"/>
                    <a:pt x="10038" y="8228"/>
                  </a:cubicBezTo>
                  <a:cubicBezTo>
                    <a:pt x="10073" y="8180"/>
                    <a:pt x="10097" y="8156"/>
                    <a:pt x="10145" y="8132"/>
                  </a:cubicBezTo>
                  <a:lnTo>
                    <a:pt x="10895" y="7894"/>
                  </a:lnTo>
                  <a:cubicBezTo>
                    <a:pt x="11145" y="7811"/>
                    <a:pt x="11323" y="7573"/>
                    <a:pt x="11323" y="7299"/>
                  </a:cubicBezTo>
                  <a:lnTo>
                    <a:pt x="11323" y="6525"/>
                  </a:lnTo>
                  <a:cubicBezTo>
                    <a:pt x="11312" y="6251"/>
                    <a:pt x="11133" y="6013"/>
                    <a:pt x="10871" y="5918"/>
                  </a:cubicBezTo>
                  <a:lnTo>
                    <a:pt x="10419" y="5775"/>
                  </a:lnTo>
                  <a:cubicBezTo>
                    <a:pt x="10359" y="5763"/>
                    <a:pt x="10311" y="5715"/>
                    <a:pt x="10300" y="5644"/>
                  </a:cubicBezTo>
                  <a:cubicBezTo>
                    <a:pt x="10192" y="5322"/>
                    <a:pt x="10061" y="5049"/>
                    <a:pt x="9859" y="4775"/>
                  </a:cubicBezTo>
                  <a:cubicBezTo>
                    <a:pt x="9776" y="4656"/>
                    <a:pt x="9680" y="4537"/>
                    <a:pt x="9561" y="4429"/>
                  </a:cubicBezTo>
                  <a:cubicBezTo>
                    <a:pt x="9645" y="4132"/>
                    <a:pt x="9669" y="3798"/>
                    <a:pt x="9669" y="3501"/>
                  </a:cubicBezTo>
                  <a:cubicBezTo>
                    <a:pt x="9669" y="3084"/>
                    <a:pt x="9585" y="2822"/>
                    <a:pt x="9418" y="2739"/>
                  </a:cubicBezTo>
                  <a:cubicBezTo>
                    <a:pt x="9384" y="2722"/>
                    <a:pt x="9329" y="2693"/>
                    <a:pt x="9204" y="2693"/>
                  </a:cubicBezTo>
                  <a:cubicBezTo>
                    <a:pt x="8980" y="2693"/>
                    <a:pt x="8533" y="2787"/>
                    <a:pt x="7585" y="3215"/>
                  </a:cubicBezTo>
                  <a:cubicBezTo>
                    <a:pt x="7561" y="3227"/>
                    <a:pt x="7513" y="3239"/>
                    <a:pt x="7478" y="3275"/>
                  </a:cubicBezTo>
                  <a:cubicBezTo>
                    <a:pt x="7383" y="3239"/>
                    <a:pt x="7287" y="3227"/>
                    <a:pt x="7180" y="3191"/>
                  </a:cubicBezTo>
                  <a:cubicBezTo>
                    <a:pt x="7168" y="3191"/>
                    <a:pt x="7156" y="3191"/>
                    <a:pt x="7144" y="3179"/>
                  </a:cubicBezTo>
                  <a:cubicBezTo>
                    <a:pt x="7263" y="2929"/>
                    <a:pt x="7335" y="2644"/>
                    <a:pt x="7347" y="2346"/>
                  </a:cubicBezTo>
                  <a:cubicBezTo>
                    <a:pt x="7347" y="2263"/>
                    <a:pt x="7287" y="2179"/>
                    <a:pt x="7180" y="2167"/>
                  </a:cubicBezTo>
                  <a:cubicBezTo>
                    <a:pt x="7097" y="2167"/>
                    <a:pt x="7025" y="2227"/>
                    <a:pt x="7002" y="2334"/>
                  </a:cubicBezTo>
                  <a:cubicBezTo>
                    <a:pt x="6990" y="2810"/>
                    <a:pt x="6787" y="3251"/>
                    <a:pt x="6442" y="3596"/>
                  </a:cubicBezTo>
                  <a:cubicBezTo>
                    <a:pt x="6228" y="3810"/>
                    <a:pt x="5989" y="3953"/>
                    <a:pt x="5739" y="4048"/>
                  </a:cubicBezTo>
                  <a:cubicBezTo>
                    <a:pt x="5525" y="4019"/>
                    <a:pt x="5302" y="4004"/>
                    <a:pt x="5079" y="4004"/>
                  </a:cubicBezTo>
                  <a:cubicBezTo>
                    <a:pt x="4855" y="4004"/>
                    <a:pt x="4632" y="4019"/>
                    <a:pt x="4418" y="4048"/>
                  </a:cubicBezTo>
                  <a:cubicBezTo>
                    <a:pt x="4168" y="3953"/>
                    <a:pt x="3930" y="3810"/>
                    <a:pt x="3715" y="3596"/>
                  </a:cubicBezTo>
                  <a:cubicBezTo>
                    <a:pt x="3358" y="3239"/>
                    <a:pt x="3156" y="2751"/>
                    <a:pt x="3156" y="2239"/>
                  </a:cubicBezTo>
                  <a:cubicBezTo>
                    <a:pt x="3156" y="1739"/>
                    <a:pt x="3346" y="1251"/>
                    <a:pt x="3715" y="893"/>
                  </a:cubicBezTo>
                  <a:cubicBezTo>
                    <a:pt x="4073" y="536"/>
                    <a:pt x="4561" y="322"/>
                    <a:pt x="5073" y="322"/>
                  </a:cubicBezTo>
                  <a:cubicBezTo>
                    <a:pt x="5573" y="322"/>
                    <a:pt x="6073" y="512"/>
                    <a:pt x="6430" y="893"/>
                  </a:cubicBezTo>
                  <a:cubicBezTo>
                    <a:pt x="6573" y="1036"/>
                    <a:pt x="6692" y="1203"/>
                    <a:pt x="6787" y="1381"/>
                  </a:cubicBezTo>
                  <a:cubicBezTo>
                    <a:pt x="6813" y="1433"/>
                    <a:pt x="6870" y="1472"/>
                    <a:pt x="6930" y="1472"/>
                  </a:cubicBezTo>
                  <a:cubicBezTo>
                    <a:pt x="6954" y="1472"/>
                    <a:pt x="6978" y="1466"/>
                    <a:pt x="7002" y="1453"/>
                  </a:cubicBezTo>
                  <a:cubicBezTo>
                    <a:pt x="7085" y="1405"/>
                    <a:pt x="7121" y="1322"/>
                    <a:pt x="7085" y="1227"/>
                  </a:cubicBezTo>
                  <a:cubicBezTo>
                    <a:pt x="6978" y="1024"/>
                    <a:pt x="6823" y="834"/>
                    <a:pt x="6668" y="655"/>
                  </a:cubicBezTo>
                  <a:cubicBezTo>
                    <a:pt x="6228" y="215"/>
                    <a:pt x="5680" y="0"/>
                    <a:pt x="50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5"/>
            <p:cNvSpPr/>
            <p:nvPr/>
          </p:nvSpPr>
          <p:spPr>
            <a:xfrm>
              <a:off x="4829299" y="2324485"/>
              <a:ext cx="42393" cy="75291"/>
            </a:xfrm>
            <a:custGeom>
              <a:rect b="b" l="l" r="r" t="t"/>
              <a:pathLst>
                <a:path extrusionOk="0" h="2371" w="1335">
                  <a:moveTo>
                    <a:pt x="644" y="417"/>
                  </a:moveTo>
                  <a:lnTo>
                    <a:pt x="644" y="941"/>
                  </a:lnTo>
                  <a:cubicBezTo>
                    <a:pt x="501" y="882"/>
                    <a:pt x="370" y="822"/>
                    <a:pt x="370" y="656"/>
                  </a:cubicBezTo>
                  <a:cubicBezTo>
                    <a:pt x="370" y="513"/>
                    <a:pt x="489" y="441"/>
                    <a:pt x="644" y="417"/>
                  </a:cubicBezTo>
                  <a:close/>
                  <a:moveTo>
                    <a:pt x="786" y="1322"/>
                  </a:moveTo>
                  <a:cubicBezTo>
                    <a:pt x="929" y="1382"/>
                    <a:pt x="1036" y="1477"/>
                    <a:pt x="1036" y="1656"/>
                  </a:cubicBezTo>
                  <a:cubicBezTo>
                    <a:pt x="1036" y="1810"/>
                    <a:pt x="929" y="1906"/>
                    <a:pt x="786" y="1941"/>
                  </a:cubicBezTo>
                  <a:lnTo>
                    <a:pt x="786" y="1322"/>
                  </a:lnTo>
                  <a:close/>
                  <a:moveTo>
                    <a:pt x="703" y="1"/>
                  </a:moveTo>
                  <a:cubicBezTo>
                    <a:pt x="655" y="1"/>
                    <a:pt x="620" y="36"/>
                    <a:pt x="620" y="60"/>
                  </a:cubicBezTo>
                  <a:lnTo>
                    <a:pt x="620" y="156"/>
                  </a:lnTo>
                  <a:cubicBezTo>
                    <a:pt x="334" y="179"/>
                    <a:pt x="60" y="334"/>
                    <a:pt x="60" y="691"/>
                  </a:cubicBezTo>
                  <a:cubicBezTo>
                    <a:pt x="60" y="1060"/>
                    <a:pt x="346" y="1168"/>
                    <a:pt x="620" y="1251"/>
                  </a:cubicBezTo>
                  <a:lnTo>
                    <a:pt x="620" y="1941"/>
                  </a:lnTo>
                  <a:cubicBezTo>
                    <a:pt x="322" y="1906"/>
                    <a:pt x="239" y="1715"/>
                    <a:pt x="143" y="1715"/>
                  </a:cubicBezTo>
                  <a:cubicBezTo>
                    <a:pt x="60" y="1715"/>
                    <a:pt x="1" y="1810"/>
                    <a:pt x="1" y="1882"/>
                  </a:cubicBezTo>
                  <a:cubicBezTo>
                    <a:pt x="1" y="2025"/>
                    <a:pt x="239" y="2227"/>
                    <a:pt x="620" y="2227"/>
                  </a:cubicBezTo>
                  <a:lnTo>
                    <a:pt x="620" y="2311"/>
                  </a:lnTo>
                  <a:cubicBezTo>
                    <a:pt x="620" y="2346"/>
                    <a:pt x="644" y="2370"/>
                    <a:pt x="703" y="2370"/>
                  </a:cubicBezTo>
                  <a:cubicBezTo>
                    <a:pt x="751" y="2370"/>
                    <a:pt x="798" y="2346"/>
                    <a:pt x="798" y="2311"/>
                  </a:cubicBezTo>
                  <a:lnTo>
                    <a:pt x="798" y="2203"/>
                  </a:lnTo>
                  <a:cubicBezTo>
                    <a:pt x="1108" y="2168"/>
                    <a:pt x="1310" y="1965"/>
                    <a:pt x="1310" y="1608"/>
                  </a:cubicBezTo>
                  <a:cubicBezTo>
                    <a:pt x="1334" y="1227"/>
                    <a:pt x="1048" y="1096"/>
                    <a:pt x="798" y="1001"/>
                  </a:cubicBezTo>
                  <a:lnTo>
                    <a:pt x="798" y="406"/>
                  </a:lnTo>
                  <a:cubicBezTo>
                    <a:pt x="1001" y="417"/>
                    <a:pt x="1084" y="513"/>
                    <a:pt x="1144" y="513"/>
                  </a:cubicBezTo>
                  <a:cubicBezTo>
                    <a:pt x="1227" y="513"/>
                    <a:pt x="1275" y="406"/>
                    <a:pt x="1275" y="346"/>
                  </a:cubicBezTo>
                  <a:cubicBezTo>
                    <a:pt x="1275" y="203"/>
                    <a:pt x="989" y="144"/>
                    <a:pt x="798" y="144"/>
                  </a:cubicBezTo>
                  <a:lnTo>
                    <a:pt x="798" y="60"/>
                  </a:lnTo>
                  <a:cubicBezTo>
                    <a:pt x="798" y="36"/>
                    <a:pt x="751" y="1"/>
                    <a:pt x="7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6"/>
          <p:cNvSpPr txBox="1"/>
          <p:nvPr>
            <p:ph type="ctrTitle"/>
          </p:nvPr>
        </p:nvSpPr>
        <p:spPr>
          <a:xfrm>
            <a:off x="1546025" y="1754800"/>
            <a:ext cx="72741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solidFill>
                  <a:schemeClr val="accent4"/>
                </a:solidFill>
              </a:rPr>
              <a:t>4</a:t>
            </a:r>
            <a:r>
              <a:rPr lang="en" sz="6000">
                <a:solidFill>
                  <a:schemeClr val="accent4"/>
                </a:solidFill>
              </a:rPr>
              <a:t>.</a:t>
            </a:r>
            <a:endParaRPr sz="6000">
              <a:solidFill>
                <a:schemeClr val="accent4"/>
              </a:solidFill>
            </a:endParaRPr>
          </a:p>
          <a:p>
            <a:pPr indent="0" lvl="0" marL="0" rtl="0" algn="l">
              <a:spcBef>
                <a:spcPts val="0"/>
              </a:spcBef>
              <a:spcAft>
                <a:spcPts val="0"/>
              </a:spcAft>
              <a:buNone/>
            </a:pPr>
            <a:r>
              <a:rPr lang="en"/>
              <a:t>Exploratory Data Analysis</a:t>
            </a:r>
            <a:endParaRPr/>
          </a:p>
        </p:txBody>
      </p:sp>
      <p:sp>
        <p:nvSpPr>
          <p:cNvPr id="323" name="Google Shape;323;p26"/>
          <p:cNvSpPr txBox="1"/>
          <p:nvPr>
            <p:ph idx="1" type="subTitle"/>
          </p:nvPr>
        </p:nvSpPr>
        <p:spPr>
          <a:xfrm>
            <a:off x="1546025" y="3011511"/>
            <a:ext cx="58326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400"/>
              <a:t>Deriving </a:t>
            </a:r>
            <a:r>
              <a:rPr i="1" lang="en" sz="2400"/>
              <a:t>insights through new data set</a:t>
            </a:r>
            <a:endParaRPr i="1" sz="2400"/>
          </a:p>
        </p:txBody>
      </p:sp>
      <p:sp>
        <p:nvSpPr>
          <p:cNvPr id="324" name="Google Shape;324;p26"/>
          <p:cNvSpPr txBox="1"/>
          <p:nvPr>
            <p:ph idx="4294967295"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7"/>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Ground Living Area </a:t>
            </a:r>
            <a:r>
              <a:rPr lang="en"/>
              <a:t>positively correlated with Sale Price^(⅓)</a:t>
            </a:r>
            <a:endParaRPr sz="1600"/>
          </a:p>
        </p:txBody>
      </p:sp>
      <p:pic>
        <p:nvPicPr>
          <p:cNvPr id="330" name="Google Shape;330;p27"/>
          <p:cNvPicPr preferRelativeResize="0"/>
          <p:nvPr/>
        </p:nvPicPr>
        <p:blipFill>
          <a:blip r:embed="rId3">
            <a:alphaModFix/>
          </a:blip>
          <a:stretch>
            <a:fillRect/>
          </a:stretch>
        </p:blipFill>
        <p:spPr>
          <a:xfrm>
            <a:off x="786161" y="1261700"/>
            <a:ext cx="3837489" cy="3573600"/>
          </a:xfrm>
          <a:prstGeom prst="rect">
            <a:avLst/>
          </a:prstGeom>
          <a:noFill/>
          <a:ln>
            <a:noFill/>
          </a:ln>
        </p:spPr>
      </p:pic>
      <p:sp>
        <p:nvSpPr>
          <p:cNvPr id="331" name="Google Shape;331;p27"/>
          <p:cNvSpPr txBox="1"/>
          <p:nvPr>
            <p:ph idx="1" type="body"/>
          </p:nvPr>
        </p:nvSpPr>
        <p:spPr>
          <a:xfrm>
            <a:off x="4736750" y="1676100"/>
            <a:ext cx="3865800" cy="3016500"/>
          </a:xfrm>
          <a:prstGeom prst="rect">
            <a:avLst/>
          </a:prstGeom>
        </p:spPr>
        <p:txBody>
          <a:bodyPr anchorCtr="0" anchor="t" bIns="91425" lIns="91425" spcFirstLastPara="1" rIns="91425" wrap="square" tIns="91425">
            <a:noAutofit/>
          </a:bodyPr>
          <a:lstStyle/>
          <a:p>
            <a:pPr indent="-361950" lvl="0" marL="457200" rtl="0" algn="l">
              <a:spcBef>
                <a:spcPts val="600"/>
              </a:spcBef>
              <a:spcAft>
                <a:spcPts val="0"/>
              </a:spcAft>
              <a:buSzPts val="2100"/>
              <a:buChar char="◎"/>
            </a:pPr>
            <a:r>
              <a:rPr lang="en" sz="1500"/>
              <a:t>The ground living area is 1,499 square feet</a:t>
            </a:r>
            <a:endParaRPr sz="1500"/>
          </a:p>
          <a:p>
            <a:pPr indent="-361950" lvl="0" marL="457200" rtl="0" algn="l">
              <a:spcBef>
                <a:spcPts val="1000"/>
              </a:spcBef>
              <a:spcAft>
                <a:spcPts val="1000"/>
              </a:spcAft>
              <a:buSzPts val="2100"/>
              <a:buChar char="◎"/>
            </a:pPr>
            <a:r>
              <a:rPr lang="en" sz="1500"/>
              <a:t>Most ground living area range from 1,129 to 1,728 square feet</a:t>
            </a: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8"/>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Overall Quality positively correlated with Sale Price</a:t>
            </a:r>
            <a:endParaRPr/>
          </a:p>
        </p:txBody>
      </p:sp>
      <p:pic>
        <p:nvPicPr>
          <p:cNvPr id="337" name="Google Shape;337;p28"/>
          <p:cNvPicPr preferRelativeResize="0"/>
          <p:nvPr/>
        </p:nvPicPr>
        <p:blipFill>
          <a:blip r:embed="rId3">
            <a:alphaModFix/>
          </a:blip>
          <a:stretch>
            <a:fillRect/>
          </a:stretch>
        </p:blipFill>
        <p:spPr>
          <a:xfrm>
            <a:off x="786150" y="1352850"/>
            <a:ext cx="3483075" cy="3236621"/>
          </a:xfrm>
          <a:prstGeom prst="rect">
            <a:avLst/>
          </a:prstGeom>
          <a:noFill/>
          <a:ln>
            <a:noFill/>
          </a:ln>
        </p:spPr>
      </p:pic>
      <p:sp>
        <p:nvSpPr>
          <p:cNvPr id="338" name="Google Shape;338;p28"/>
          <p:cNvSpPr txBox="1"/>
          <p:nvPr>
            <p:ph idx="1" type="body"/>
          </p:nvPr>
        </p:nvSpPr>
        <p:spPr>
          <a:xfrm>
            <a:off x="4442375" y="1540250"/>
            <a:ext cx="3865800" cy="3016500"/>
          </a:xfrm>
          <a:prstGeom prst="rect">
            <a:avLst/>
          </a:prstGeom>
        </p:spPr>
        <p:txBody>
          <a:bodyPr anchorCtr="0" anchor="t" bIns="91425" lIns="91425" spcFirstLastPara="1" rIns="91425" wrap="square" tIns="91425">
            <a:noAutofit/>
          </a:bodyPr>
          <a:lstStyle/>
          <a:p>
            <a:pPr indent="-361950" lvl="0" marL="457200" rtl="0" algn="l">
              <a:spcBef>
                <a:spcPts val="600"/>
              </a:spcBef>
              <a:spcAft>
                <a:spcPts val="0"/>
              </a:spcAft>
              <a:buSzPts val="2100"/>
              <a:buChar char="◎"/>
            </a:pPr>
            <a:r>
              <a:rPr lang="en" sz="1500"/>
              <a:t>The average overall quality is 6.11</a:t>
            </a:r>
            <a:endParaRPr sz="1500"/>
          </a:p>
          <a:p>
            <a:pPr indent="-361950" lvl="0" marL="457200" rtl="0" algn="l">
              <a:spcBef>
                <a:spcPts val="1000"/>
              </a:spcBef>
              <a:spcAft>
                <a:spcPts val="0"/>
              </a:spcAft>
              <a:buSzPts val="2100"/>
              <a:buChar char="◎"/>
            </a:pPr>
            <a:r>
              <a:rPr lang="en" sz="1500"/>
              <a:t>Average sale price for top, mid and low quality:</a:t>
            </a:r>
            <a:endParaRPr sz="1500"/>
          </a:p>
          <a:p>
            <a:pPr indent="-323850" lvl="1" marL="914400" rtl="0" algn="l">
              <a:spcBef>
                <a:spcPts val="1000"/>
              </a:spcBef>
              <a:spcAft>
                <a:spcPts val="0"/>
              </a:spcAft>
              <a:buSzPts val="1500"/>
              <a:buChar char="○"/>
            </a:pPr>
            <a:r>
              <a:rPr lang="en" sz="1500"/>
              <a:t>Rated 10: $417,397</a:t>
            </a:r>
            <a:endParaRPr sz="1500"/>
          </a:p>
          <a:p>
            <a:pPr indent="-323850" lvl="1" marL="914400" rtl="0" algn="l">
              <a:spcBef>
                <a:spcPts val="1000"/>
              </a:spcBef>
              <a:spcAft>
                <a:spcPts val="0"/>
              </a:spcAft>
              <a:buSzPts val="1500"/>
              <a:buChar char="○"/>
            </a:pPr>
            <a:r>
              <a:rPr lang="en" sz="1500"/>
              <a:t>Rated 6: $134,964</a:t>
            </a:r>
            <a:endParaRPr sz="1500"/>
          </a:p>
          <a:p>
            <a:pPr indent="-323850" lvl="1" marL="914400" rtl="0" algn="l">
              <a:spcBef>
                <a:spcPts val="1000"/>
              </a:spcBef>
              <a:spcAft>
                <a:spcPts val="1000"/>
              </a:spcAft>
              <a:buSzPts val="1500"/>
              <a:buChar char="○"/>
            </a:pPr>
            <a:r>
              <a:rPr lang="en" sz="1500"/>
              <a:t>Rated 1: $28,725</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9"/>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Kitchen Quality </a:t>
            </a:r>
            <a:r>
              <a:rPr lang="en"/>
              <a:t>positively correlated with Sale Price</a:t>
            </a:r>
            <a:endParaRPr/>
          </a:p>
          <a:p>
            <a:pPr indent="0" lvl="0" marL="0" rtl="0" algn="l">
              <a:spcBef>
                <a:spcPts val="0"/>
              </a:spcBef>
              <a:spcAft>
                <a:spcPts val="0"/>
              </a:spcAft>
              <a:buNone/>
            </a:pPr>
            <a:r>
              <a:rPr i="1" lang="en" sz="1600"/>
              <a:t>Ordinal values were scaled from 0-4</a:t>
            </a:r>
            <a:endParaRPr i="1" sz="1600"/>
          </a:p>
        </p:txBody>
      </p:sp>
      <p:sp>
        <p:nvSpPr>
          <p:cNvPr id="344" name="Google Shape;344;p29"/>
          <p:cNvSpPr txBox="1"/>
          <p:nvPr>
            <p:ph idx="1" type="body"/>
          </p:nvPr>
        </p:nvSpPr>
        <p:spPr>
          <a:xfrm>
            <a:off x="4736750" y="1396750"/>
            <a:ext cx="3865800" cy="3289500"/>
          </a:xfrm>
          <a:prstGeom prst="rect">
            <a:avLst/>
          </a:prstGeom>
        </p:spPr>
        <p:txBody>
          <a:bodyPr anchorCtr="0" anchor="t" bIns="91425" lIns="91425" spcFirstLastPara="1" rIns="91425" wrap="square" tIns="91425">
            <a:noAutofit/>
          </a:bodyPr>
          <a:lstStyle/>
          <a:p>
            <a:pPr indent="-361950" lvl="0" marL="457200" rtl="0" algn="l">
              <a:spcBef>
                <a:spcPts val="600"/>
              </a:spcBef>
              <a:spcAft>
                <a:spcPts val="0"/>
              </a:spcAft>
              <a:buSzPts val="2100"/>
              <a:buChar char="◎"/>
            </a:pPr>
            <a:r>
              <a:rPr lang="en" sz="1500"/>
              <a:t>The average housing prices based on kitchen quality:</a:t>
            </a:r>
            <a:endParaRPr sz="1500"/>
          </a:p>
          <a:p>
            <a:pPr indent="-361950" lvl="1" marL="914400" rtl="0" algn="l">
              <a:spcBef>
                <a:spcPts val="0"/>
              </a:spcBef>
              <a:spcAft>
                <a:spcPts val="0"/>
              </a:spcAft>
              <a:buSzPts val="2100"/>
              <a:buChar char="○"/>
            </a:pPr>
            <a:r>
              <a:rPr lang="en" sz="1500"/>
              <a:t>Excellent - $336,424</a:t>
            </a:r>
            <a:endParaRPr sz="1500"/>
          </a:p>
          <a:p>
            <a:pPr indent="-361950" lvl="1" marL="914400" rtl="0" algn="l">
              <a:spcBef>
                <a:spcPts val="0"/>
              </a:spcBef>
              <a:spcAft>
                <a:spcPts val="0"/>
              </a:spcAft>
              <a:buSzPts val="2100"/>
              <a:buChar char="○"/>
            </a:pPr>
            <a:r>
              <a:rPr lang="en" sz="1500"/>
              <a:t>Good - $211,639</a:t>
            </a:r>
            <a:endParaRPr sz="1500"/>
          </a:p>
          <a:p>
            <a:pPr indent="-361950" lvl="1" marL="914400" rtl="0" algn="l">
              <a:spcBef>
                <a:spcPts val="0"/>
              </a:spcBef>
              <a:spcAft>
                <a:spcPts val="0"/>
              </a:spcAft>
              <a:buSzPts val="2100"/>
              <a:buChar char="○"/>
            </a:pPr>
            <a:r>
              <a:rPr lang="en" sz="1500"/>
              <a:t>Typical/Average - $139,502</a:t>
            </a:r>
            <a:endParaRPr sz="1500"/>
          </a:p>
          <a:p>
            <a:pPr indent="-361950" lvl="1" marL="914400" rtl="0" algn="l">
              <a:spcBef>
                <a:spcPts val="0"/>
              </a:spcBef>
              <a:spcAft>
                <a:spcPts val="0"/>
              </a:spcAft>
              <a:buSzPts val="2100"/>
              <a:buChar char="○"/>
            </a:pPr>
            <a:r>
              <a:rPr lang="en" sz="1500"/>
              <a:t>Fair - $101,335</a:t>
            </a:r>
            <a:endParaRPr sz="1500"/>
          </a:p>
          <a:p>
            <a:pPr indent="-361950" lvl="0" marL="457200" rtl="0" algn="l">
              <a:spcBef>
                <a:spcPts val="0"/>
              </a:spcBef>
              <a:spcAft>
                <a:spcPts val="0"/>
              </a:spcAft>
              <a:buSzPts val="2100"/>
              <a:buChar char="◎"/>
            </a:pPr>
            <a:r>
              <a:rPr lang="en" sz="1500"/>
              <a:t>Better-rated kitchen will result in higher price</a:t>
            </a:r>
            <a:endParaRPr sz="1500"/>
          </a:p>
        </p:txBody>
      </p:sp>
      <p:pic>
        <p:nvPicPr>
          <p:cNvPr id="345" name="Google Shape;345;p29"/>
          <p:cNvPicPr preferRelativeResize="0"/>
          <p:nvPr/>
        </p:nvPicPr>
        <p:blipFill>
          <a:blip r:embed="rId3">
            <a:alphaModFix/>
          </a:blip>
          <a:stretch>
            <a:fillRect/>
          </a:stretch>
        </p:blipFill>
        <p:spPr>
          <a:xfrm>
            <a:off x="737100" y="1112699"/>
            <a:ext cx="3599799" cy="3437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0"/>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Fireplace</a:t>
            </a:r>
            <a:r>
              <a:rPr lang="en"/>
              <a:t> Quality positively correlated with Sale Price</a:t>
            </a:r>
            <a:endParaRPr/>
          </a:p>
          <a:p>
            <a:pPr indent="0" lvl="0" marL="0" rtl="0" algn="l">
              <a:spcBef>
                <a:spcPts val="0"/>
              </a:spcBef>
              <a:spcAft>
                <a:spcPts val="0"/>
              </a:spcAft>
              <a:buNone/>
            </a:pPr>
            <a:r>
              <a:rPr i="1" lang="en" sz="1600"/>
              <a:t>Ordinal values were scaled from 0-5</a:t>
            </a:r>
            <a:endParaRPr i="1" sz="1600"/>
          </a:p>
        </p:txBody>
      </p:sp>
      <p:pic>
        <p:nvPicPr>
          <p:cNvPr id="351" name="Google Shape;351;p30"/>
          <p:cNvPicPr preferRelativeResize="0"/>
          <p:nvPr/>
        </p:nvPicPr>
        <p:blipFill>
          <a:blip r:embed="rId3">
            <a:alphaModFix/>
          </a:blip>
          <a:stretch>
            <a:fillRect/>
          </a:stretch>
        </p:blipFill>
        <p:spPr>
          <a:xfrm>
            <a:off x="866175" y="1141075"/>
            <a:ext cx="3813600" cy="3492310"/>
          </a:xfrm>
          <a:prstGeom prst="rect">
            <a:avLst/>
          </a:prstGeom>
          <a:noFill/>
          <a:ln>
            <a:noFill/>
          </a:ln>
        </p:spPr>
      </p:pic>
      <p:sp>
        <p:nvSpPr>
          <p:cNvPr id="352" name="Google Shape;352;p30"/>
          <p:cNvSpPr txBox="1"/>
          <p:nvPr>
            <p:ph idx="1" type="body"/>
          </p:nvPr>
        </p:nvSpPr>
        <p:spPr>
          <a:xfrm>
            <a:off x="4736750" y="1343875"/>
            <a:ext cx="3865800" cy="3289500"/>
          </a:xfrm>
          <a:prstGeom prst="rect">
            <a:avLst/>
          </a:prstGeom>
        </p:spPr>
        <p:txBody>
          <a:bodyPr anchorCtr="0" anchor="t" bIns="91425" lIns="91425" spcFirstLastPara="1" rIns="91425" wrap="square" tIns="91425">
            <a:noAutofit/>
          </a:bodyPr>
          <a:lstStyle/>
          <a:p>
            <a:pPr indent="-361950" lvl="0" marL="457200" rtl="0" algn="l">
              <a:spcBef>
                <a:spcPts val="600"/>
              </a:spcBef>
              <a:spcAft>
                <a:spcPts val="0"/>
              </a:spcAft>
              <a:buSzPts val="2100"/>
              <a:buChar char="◎"/>
            </a:pPr>
            <a:r>
              <a:rPr lang="en" sz="1500"/>
              <a:t>The average housing prices based on kitchen quality:</a:t>
            </a:r>
            <a:endParaRPr sz="1500"/>
          </a:p>
          <a:p>
            <a:pPr indent="-361950" lvl="1" marL="914400" rtl="0" algn="l">
              <a:spcBef>
                <a:spcPts val="0"/>
              </a:spcBef>
              <a:spcAft>
                <a:spcPts val="0"/>
              </a:spcAft>
              <a:buSzPts val="2100"/>
              <a:buChar char="○"/>
            </a:pPr>
            <a:r>
              <a:rPr lang="en" sz="1500"/>
              <a:t>Excellent - $331,481</a:t>
            </a:r>
            <a:endParaRPr sz="1500"/>
          </a:p>
          <a:p>
            <a:pPr indent="-361950" lvl="1" marL="914400" rtl="0" algn="l">
              <a:spcBef>
                <a:spcPts val="0"/>
              </a:spcBef>
              <a:spcAft>
                <a:spcPts val="0"/>
              </a:spcAft>
              <a:buSzPts val="2100"/>
              <a:buChar char="○"/>
            </a:pPr>
            <a:r>
              <a:rPr lang="en" sz="1500"/>
              <a:t>Good - $233,578</a:t>
            </a:r>
            <a:endParaRPr sz="1500"/>
          </a:p>
          <a:p>
            <a:pPr indent="-361950" lvl="1" marL="914400" rtl="0" algn="l">
              <a:spcBef>
                <a:spcPts val="0"/>
              </a:spcBef>
              <a:spcAft>
                <a:spcPts val="0"/>
              </a:spcAft>
              <a:buSzPts val="2100"/>
              <a:buChar char="○"/>
            </a:pPr>
            <a:r>
              <a:rPr lang="en" sz="1500"/>
              <a:t>Typical/Average - $204,894</a:t>
            </a:r>
            <a:endParaRPr sz="1500"/>
          </a:p>
          <a:p>
            <a:pPr indent="-361950" lvl="1" marL="914400" rtl="0" algn="l">
              <a:spcBef>
                <a:spcPts val="0"/>
              </a:spcBef>
              <a:spcAft>
                <a:spcPts val="0"/>
              </a:spcAft>
              <a:buSzPts val="2100"/>
              <a:buChar char="○"/>
            </a:pPr>
            <a:r>
              <a:rPr lang="en" sz="1500"/>
              <a:t>Fair - $170,287</a:t>
            </a:r>
            <a:endParaRPr sz="1500"/>
          </a:p>
          <a:p>
            <a:pPr indent="-361950" lvl="1" marL="914400" rtl="0" algn="l">
              <a:spcBef>
                <a:spcPts val="0"/>
              </a:spcBef>
              <a:spcAft>
                <a:spcPts val="0"/>
              </a:spcAft>
              <a:buSzPts val="2100"/>
              <a:buChar char="○"/>
            </a:pPr>
            <a:r>
              <a:rPr lang="en" sz="1500"/>
              <a:t>Poor - $139,264</a:t>
            </a:r>
            <a:endParaRPr sz="1500"/>
          </a:p>
          <a:p>
            <a:pPr indent="-361950" lvl="0" marL="457200" rtl="0" algn="l">
              <a:spcBef>
                <a:spcPts val="0"/>
              </a:spcBef>
              <a:spcAft>
                <a:spcPts val="0"/>
              </a:spcAft>
              <a:buSzPts val="2100"/>
              <a:buChar char="◎"/>
            </a:pPr>
            <a:r>
              <a:rPr lang="en" sz="1500"/>
              <a:t>Better-rated fireplaces will result in higher price</a:t>
            </a:r>
            <a:endParaRPr sz="1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1"/>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Garage Cars positively correlated with Sale Price</a:t>
            </a:r>
            <a:endParaRPr sz="1600"/>
          </a:p>
        </p:txBody>
      </p:sp>
      <p:pic>
        <p:nvPicPr>
          <p:cNvPr id="358" name="Google Shape;358;p31"/>
          <p:cNvPicPr preferRelativeResize="0"/>
          <p:nvPr/>
        </p:nvPicPr>
        <p:blipFill>
          <a:blip r:embed="rId3">
            <a:alphaModFix/>
          </a:blip>
          <a:stretch>
            <a:fillRect/>
          </a:stretch>
        </p:blipFill>
        <p:spPr>
          <a:xfrm>
            <a:off x="786150" y="1276375"/>
            <a:ext cx="3865799" cy="3544254"/>
          </a:xfrm>
          <a:prstGeom prst="rect">
            <a:avLst/>
          </a:prstGeom>
          <a:noFill/>
          <a:ln>
            <a:noFill/>
          </a:ln>
        </p:spPr>
      </p:pic>
      <p:sp>
        <p:nvSpPr>
          <p:cNvPr id="359" name="Google Shape;359;p31"/>
          <p:cNvSpPr txBox="1"/>
          <p:nvPr>
            <p:ph idx="1" type="body"/>
          </p:nvPr>
        </p:nvSpPr>
        <p:spPr>
          <a:xfrm>
            <a:off x="4736750" y="1343875"/>
            <a:ext cx="3865800" cy="3289500"/>
          </a:xfrm>
          <a:prstGeom prst="rect">
            <a:avLst/>
          </a:prstGeom>
        </p:spPr>
        <p:txBody>
          <a:bodyPr anchorCtr="0" anchor="t" bIns="91425" lIns="91425" spcFirstLastPara="1" rIns="91425" wrap="square" tIns="91425">
            <a:noAutofit/>
          </a:bodyPr>
          <a:lstStyle/>
          <a:p>
            <a:pPr indent="-361950" lvl="0" marL="457200" rtl="0" algn="l">
              <a:spcBef>
                <a:spcPts val="600"/>
              </a:spcBef>
              <a:spcAft>
                <a:spcPts val="0"/>
              </a:spcAft>
              <a:buSzPts val="2100"/>
              <a:buChar char="◎"/>
            </a:pPr>
            <a:r>
              <a:rPr lang="en" sz="1500"/>
              <a:t>The average housing prices based on number of cars in a garage:</a:t>
            </a:r>
            <a:endParaRPr sz="1500"/>
          </a:p>
          <a:p>
            <a:pPr indent="-361950" lvl="1" marL="914400" rtl="0" algn="l">
              <a:spcBef>
                <a:spcPts val="0"/>
              </a:spcBef>
              <a:spcAft>
                <a:spcPts val="0"/>
              </a:spcAft>
              <a:buSzPts val="2100"/>
              <a:buChar char="○"/>
            </a:pPr>
            <a:r>
              <a:rPr lang="en" sz="1500"/>
              <a:t>5 cars - $126,500</a:t>
            </a:r>
            <a:endParaRPr sz="1500"/>
          </a:p>
          <a:p>
            <a:pPr indent="-361950" lvl="1" marL="914400" rtl="0" algn="l">
              <a:spcBef>
                <a:spcPts val="0"/>
              </a:spcBef>
              <a:spcAft>
                <a:spcPts val="0"/>
              </a:spcAft>
              <a:buSzPts val="2100"/>
              <a:buChar char="○"/>
            </a:pPr>
            <a:r>
              <a:rPr lang="en" sz="1500"/>
              <a:t>4 cars - $229,653</a:t>
            </a:r>
            <a:endParaRPr sz="1500"/>
          </a:p>
          <a:p>
            <a:pPr indent="-361950" lvl="1" marL="914400" rtl="0" algn="l">
              <a:spcBef>
                <a:spcPts val="0"/>
              </a:spcBef>
              <a:spcAft>
                <a:spcPts val="0"/>
              </a:spcAft>
              <a:buSzPts val="2100"/>
              <a:buChar char="○"/>
            </a:pPr>
            <a:r>
              <a:rPr lang="en" sz="1500"/>
              <a:t>3 cars - $309,383</a:t>
            </a:r>
            <a:endParaRPr sz="1500"/>
          </a:p>
          <a:p>
            <a:pPr indent="-361950" lvl="1" marL="914400" rtl="0" algn="l">
              <a:spcBef>
                <a:spcPts val="0"/>
              </a:spcBef>
              <a:spcAft>
                <a:spcPts val="0"/>
              </a:spcAft>
              <a:buSzPts val="2100"/>
              <a:buChar char="○"/>
            </a:pPr>
            <a:r>
              <a:rPr lang="en" sz="1500"/>
              <a:t>2 cars - $184,037</a:t>
            </a:r>
            <a:endParaRPr sz="1500"/>
          </a:p>
          <a:p>
            <a:pPr indent="-361950" lvl="1" marL="914400" rtl="0" algn="l">
              <a:spcBef>
                <a:spcPts val="0"/>
              </a:spcBef>
              <a:spcAft>
                <a:spcPts val="0"/>
              </a:spcAft>
              <a:buSzPts val="2100"/>
              <a:buChar char="○"/>
            </a:pPr>
            <a:r>
              <a:rPr lang="en" sz="1500"/>
              <a:t>1 car - $126,916</a:t>
            </a:r>
            <a:endParaRPr sz="1500"/>
          </a:p>
          <a:p>
            <a:pPr indent="-361950" lvl="1" marL="914400" rtl="0" algn="l">
              <a:spcBef>
                <a:spcPts val="0"/>
              </a:spcBef>
              <a:spcAft>
                <a:spcPts val="0"/>
              </a:spcAft>
              <a:buSzPts val="2100"/>
              <a:buChar char="○"/>
            </a:pPr>
            <a:r>
              <a:rPr lang="en" sz="1500"/>
              <a:t>No garage - $105,669</a:t>
            </a:r>
            <a:endParaRPr sz="1500"/>
          </a:p>
          <a:p>
            <a:pPr indent="-361950" lvl="0" marL="457200" rtl="0" algn="l">
              <a:spcBef>
                <a:spcPts val="0"/>
              </a:spcBef>
              <a:spcAft>
                <a:spcPts val="0"/>
              </a:spcAft>
              <a:buSzPts val="2100"/>
              <a:buChar char="◎"/>
            </a:pPr>
            <a:r>
              <a:rPr lang="en" sz="1500"/>
              <a:t>Being able to fit more cars in a garage will result in higher price</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4"/>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117" name="Google Shape;117;p14"/>
          <p:cNvSpPr txBox="1"/>
          <p:nvPr>
            <p:ph idx="1" type="body"/>
          </p:nvPr>
        </p:nvSpPr>
        <p:spPr>
          <a:xfrm>
            <a:off x="786150" y="1010725"/>
            <a:ext cx="4635600" cy="35736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Background</a:t>
            </a:r>
            <a:endParaRPr/>
          </a:p>
          <a:p>
            <a:pPr indent="-381000" lvl="0" marL="457200" rtl="0" algn="l">
              <a:spcBef>
                <a:spcPts val="0"/>
              </a:spcBef>
              <a:spcAft>
                <a:spcPts val="0"/>
              </a:spcAft>
              <a:buSzPts val="2400"/>
              <a:buChar char="◎"/>
            </a:pPr>
            <a:r>
              <a:rPr lang="en"/>
              <a:t>Problem Statement</a:t>
            </a:r>
            <a:endParaRPr/>
          </a:p>
          <a:p>
            <a:pPr indent="-381000" lvl="0" marL="457200" rtl="0" algn="l">
              <a:spcBef>
                <a:spcPts val="0"/>
              </a:spcBef>
              <a:spcAft>
                <a:spcPts val="0"/>
              </a:spcAft>
              <a:buSzPts val="2400"/>
              <a:buChar char="◎"/>
            </a:pPr>
            <a:r>
              <a:rPr lang="en"/>
              <a:t>Existing Prediction Model</a:t>
            </a:r>
            <a:endParaRPr/>
          </a:p>
          <a:p>
            <a:pPr indent="-381000" lvl="0" marL="457200" rtl="0" algn="l">
              <a:spcBef>
                <a:spcPts val="0"/>
              </a:spcBef>
              <a:spcAft>
                <a:spcPts val="0"/>
              </a:spcAft>
              <a:buSzPts val="2400"/>
              <a:buChar char="◎"/>
            </a:pPr>
            <a:r>
              <a:rPr lang="en"/>
              <a:t>Exploratory Data Analysis</a:t>
            </a:r>
            <a:endParaRPr/>
          </a:p>
          <a:p>
            <a:pPr indent="-381000" lvl="0" marL="457200" rtl="0" algn="l">
              <a:spcBef>
                <a:spcPts val="0"/>
              </a:spcBef>
              <a:spcAft>
                <a:spcPts val="0"/>
              </a:spcAft>
              <a:buSzPts val="2400"/>
              <a:buChar char="◎"/>
            </a:pPr>
            <a:r>
              <a:rPr lang="en"/>
              <a:t>Recommended Prediction Model</a:t>
            </a:r>
            <a:endParaRPr/>
          </a:p>
          <a:p>
            <a:pPr indent="-381000" lvl="0" marL="457200" rtl="0" algn="l">
              <a:spcBef>
                <a:spcPts val="0"/>
              </a:spcBef>
              <a:spcAft>
                <a:spcPts val="0"/>
              </a:spcAft>
              <a:buSzPts val="2400"/>
              <a:buChar char="◎"/>
            </a:pPr>
            <a:r>
              <a:rPr lang="en"/>
              <a:t>Conclusion and Recommendations </a:t>
            </a:r>
            <a:endParaRPr/>
          </a:p>
        </p:txBody>
      </p:sp>
      <p:sp>
        <p:nvSpPr>
          <p:cNvPr id="118" name="Google Shape;118;p14"/>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2"/>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Newer built homes have higher Sales Prices</a:t>
            </a:r>
            <a:endParaRPr/>
          </a:p>
        </p:txBody>
      </p:sp>
      <p:sp>
        <p:nvSpPr>
          <p:cNvPr id="365" name="Google Shape;365;p32"/>
          <p:cNvSpPr txBox="1"/>
          <p:nvPr>
            <p:ph idx="1" type="body"/>
          </p:nvPr>
        </p:nvSpPr>
        <p:spPr>
          <a:xfrm>
            <a:off x="4847375" y="1363313"/>
            <a:ext cx="3865800" cy="3016500"/>
          </a:xfrm>
          <a:prstGeom prst="rect">
            <a:avLst/>
          </a:prstGeom>
        </p:spPr>
        <p:txBody>
          <a:bodyPr anchorCtr="0" anchor="t" bIns="91425" lIns="91425" spcFirstLastPara="1" rIns="91425" wrap="square" tIns="91425">
            <a:noAutofit/>
          </a:bodyPr>
          <a:lstStyle/>
          <a:p>
            <a:pPr indent="-361950" lvl="0" marL="457200" rtl="0" algn="l">
              <a:spcBef>
                <a:spcPts val="600"/>
              </a:spcBef>
              <a:spcAft>
                <a:spcPts val="0"/>
              </a:spcAft>
              <a:buSzPts val="2100"/>
              <a:buChar char="◎"/>
            </a:pPr>
            <a:r>
              <a:rPr lang="en" sz="1500"/>
              <a:t>The average sale price of oldest homes:</a:t>
            </a:r>
            <a:endParaRPr sz="1500"/>
          </a:p>
          <a:p>
            <a:pPr indent="-323850" lvl="1" marL="914400" rtl="0" algn="l">
              <a:spcBef>
                <a:spcPts val="480"/>
              </a:spcBef>
              <a:spcAft>
                <a:spcPts val="0"/>
              </a:spcAft>
              <a:buSzPts val="1500"/>
              <a:buChar char="○"/>
            </a:pPr>
            <a:r>
              <a:rPr lang="en" sz="1500"/>
              <a:t>1872 - $122,000</a:t>
            </a:r>
            <a:endParaRPr sz="1500"/>
          </a:p>
          <a:p>
            <a:pPr indent="-323850" lvl="1" marL="914400" rtl="0" algn="l">
              <a:spcBef>
                <a:spcPts val="480"/>
              </a:spcBef>
              <a:spcAft>
                <a:spcPts val="0"/>
              </a:spcAft>
              <a:buSzPts val="1500"/>
              <a:buChar char="○"/>
            </a:pPr>
            <a:r>
              <a:rPr lang="en" sz="1500"/>
              <a:t>1875 - $94,000</a:t>
            </a:r>
            <a:endParaRPr sz="1500"/>
          </a:p>
          <a:p>
            <a:pPr indent="-323850" lvl="1" marL="914400" rtl="0" algn="l">
              <a:spcBef>
                <a:spcPts val="480"/>
              </a:spcBef>
              <a:spcAft>
                <a:spcPts val="0"/>
              </a:spcAft>
              <a:buSzPts val="1500"/>
              <a:buChar char="○"/>
            </a:pPr>
            <a:r>
              <a:rPr lang="en" sz="1500"/>
              <a:t>1879 - $185,000</a:t>
            </a:r>
            <a:endParaRPr sz="1500"/>
          </a:p>
          <a:p>
            <a:pPr indent="-361950" lvl="0" marL="457200" rtl="0" algn="l">
              <a:spcBef>
                <a:spcPts val="600"/>
              </a:spcBef>
              <a:spcAft>
                <a:spcPts val="0"/>
              </a:spcAft>
              <a:buSzPts val="2100"/>
              <a:buChar char="◎"/>
            </a:pPr>
            <a:r>
              <a:rPr lang="en" sz="1500"/>
              <a:t>The average sale price of newer homes:</a:t>
            </a:r>
            <a:endParaRPr sz="1500"/>
          </a:p>
          <a:p>
            <a:pPr indent="-323850" lvl="1" marL="914400" rtl="0" algn="l">
              <a:spcBef>
                <a:spcPts val="480"/>
              </a:spcBef>
              <a:spcAft>
                <a:spcPts val="0"/>
              </a:spcAft>
              <a:buSzPts val="1500"/>
              <a:buChar char="○"/>
            </a:pPr>
            <a:r>
              <a:rPr lang="en" sz="1500"/>
              <a:t>2010 - $267,916</a:t>
            </a:r>
            <a:endParaRPr sz="1500"/>
          </a:p>
          <a:p>
            <a:pPr indent="-323850" lvl="1" marL="914400" rtl="0" algn="l">
              <a:spcBef>
                <a:spcPts val="480"/>
              </a:spcBef>
              <a:spcAft>
                <a:spcPts val="0"/>
              </a:spcAft>
              <a:buSzPts val="1500"/>
              <a:buChar char="○"/>
            </a:pPr>
            <a:r>
              <a:rPr lang="en" sz="1500"/>
              <a:t>2009 - $294,460</a:t>
            </a:r>
            <a:endParaRPr sz="1500"/>
          </a:p>
          <a:p>
            <a:pPr indent="-323850" lvl="1" marL="914400" rtl="0" algn="l">
              <a:spcBef>
                <a:spcPts val="480"/>
              </a:spcBef>
              <a:spcAft>
                <a:spcPts val="0"/>
              </a:spcAft>
              <a:buSzPts val="1500"/>
              <a:buChar char="○"/>
            </a:pPr>
            <a:r>
              <a:rPr lang="en" sz="1500"/>
              <a:t>2008 - $326,057</a:t>
            </a:r>
            <a:endParaRPr sz="1500"/>
          </a:p>
        </p:txBody>
      </p:sp>
      <p:pic>
        <p:nvPicPr>
          <p:cNvPr id="366" name="Google Shape;366;p32"/>
          <p:cNvPicPr preferRelativeResize="0"/>
          <p:nvPr/>
        </p:nvPicPr>
        <p:blipFill>
          <a:blip r:embed="rId3">
            <a:alphaModFix/>
          </a:blip>
          <a:stretch>
            <a:fillRect/>
          </a:stretch>
        </p:blipFill>
        <p:spPr>
          <a:xfrm>
            <a:off x="904700" y="1154700"/>
            <a:ext cx="3723625" cy="3388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3"/>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Applying cube root resolves right skewness of sale price distribution</a:t>
            </a:r>
            <a:endParaRPr/>
          </a:p>
        </p:txBody>
      </p:sp>
      <p:sp>
        <p:nvSpPr>
          <p:cNvPr id="372" name="Google Shape;372;p33"/>
          <p:cNvSpPr txBox="1"/>
          <p:nvPr>
            <p:ph idx="1" type="body"/>
          </p:nvPr>
        </p:nvSpPr>
        <p:spPr>
          <a:xfrm>
            <a:off x="1089725" y="4118025"/>
            <a:ext cx="7876500" cy="755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1500"/>
              <a:t>The average sale price of a house in Ames, Iowa is $181,469 </a:t>
            </a:r>
            <a:endParaRPr sz="1500"/>
          </a:p>
          <a:p>
            <a:pPr indent="-361950" lvl="0" marL="457200" rtl="0" algn="l">
              <a:spcBef>
                <a:spcPts val="0"/>
              </a:spcBef>
              <a:spcAft>
                <a:spcPts val="0"/>
              </a:spcAft>
              <a:buSzPts val="2100"/>
              <a:buChar char="◎"/>
            </a:pPr>
            <a:r>
              <a:rPr lang="en" sz="1500"/>
              <a:t>The smallest transaction was $79,259, while the largest price sold was $611,657</a:t>
            </a:r>
            <a:endParaRPr sz="1500"/>
          </a:p>
        </p:txBody>
      </p:sp>
      <p:pic>
        <p:nvPicPr>
          <p:cNvPr id="373" name="Google Shape;373;p33"/>
          <p:cNvPicPr preferRelativeResize="0"/>
          <p:nvPr/>
        </p:nvPicPr>
        <p:blipFill>
          <a:blip r:embed="rId3">
            <a:alphaModFix/>
          </a:blip>
          <a:stretch>
            <a:fillRect/>
          </a:stretch>
        </p:blipFill>
        <p:spPr>
          <a:xfrm>
            <a:off x="4848277" y="1147000"/>
            <a:ext cx="3034523" cy="2932875"/>
          </a:xfrm>
          <a:prstGeom prst="rect">
            <a:avLst/>
          </a:prstGeom>
          <a:noFill/>
          <a:ln>
            <a:noFill/>
          </a:ln>
        </p:spPr>
      </p:pic>
      <p:pic>
        <p:nvPicPr>
          <p:cNvPr id="374" name="Google Shape;374;p33"/>
          <p:cNvPicPr preferRelativeResize="0"/>
          <p:nvPr/>
        </p:nvPicPr>
        <p:blipFill>
          <a:blip r:embed="rId4">
            <a:alphaModFix/>
          </a:blip>
          <a:stretch>
            <a:fillRect/>
          </a:stretch>
        </p:blipFill>
        <p:spPr>
          <a:xfrm>
            <a:off x="1089725" y="1147000"/>
            <a:ext cx="2901900" cy="2932875"/>
          </a:xfrm>
          <a:prstGeom prst="rect">
            <a:avLst/>
          </a:prstGeom>
          <a:noFill/>
          <a:ln>
            <a:noFill/>
          </a:ln>
        </p:spPr>
      </p:pic>
      <p:sp>
        <p:nvSpPr>
          <p:cNvPr id="375" name="Google Shape;375;p33"/>
          <p:cNvSpPr/>
          <p:nvPr/>
        </p:nvSpPr>
        <p:spPr>
          <a:xfrm>
            <a:off x="3818200" y="2343325"/>
            <a:ext cx="852000" cy="262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3"/>
          <p:cNvSpPr/>
          <p:nvPr/>
        </p:nvSpPr>
        <p:spPr>
          <a:xfrm>
            <a:off x="2240550" y="2775300"/>
            <a:ext cx="1643700" cy="1027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4"/>
          <p:cNvSpPr txBox="1"/>
          <p:nvPr>
            <p:ph type="ctrTitle"/>
          </p:nvPr>
        </p:nvSpPr>
        <p:spPr>
          <a:xfrm>
            <a:off x="1546025" y="2300325"/>
            <a:ext cx="72210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solidFill>
                  <a:schemeClr val="accent4"/>
                </a:solidFill>
              </a:rPr>
              <a:t>5</a:t>
            </a:r>
            <a:r>
              <a:rPr lang="en" sz="6000">
                <a:solidFill>
                  <a:schemeClr val="accent4"/>
                </a:solidFill>
              </a:rPr>
              <a:t>.</a:t>
            </a:r>
            <a:endParaRPr sz="6000">
              <a:solidFill>
                <a:schemeClr val="accent4"/>
              </a:solidFill>
            </a:endParaRPr>
          </a:p>
          <a:p>
            <a:pPr indent="0" lvl="0" marL="0" rtl="0" algn="l">
              <a:spcBef>
                <a:spcPts val="0"/>
              </a:spcBef>
              <a:spcAft>
                <a:spcPts val="0"/>
              </a:spcAft>
              <a:buNone/>
            </a:pPr>
            <a:r>
              <a:rPr lang="en"/>
              <a:t>Recommended Pricing Model</a:t>
            </a:r>
            <a:endParaRPr/>
          </a:p>
        </p:txBody>
      </p:sp>
      <p:sp>
        <p:nvSpPr>
          <p:cNvPr id="382" name="Google Shape;382;p34"/>
          <p:cNvSpPr txBox="1"/>
          <p:nvPr>
            <p:ph idx="4294967295"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3" name="Google Shape;383;p34"/>
          <p:cNvSpPr txBox="1"/>
          <p:nvPr>
            <p:ph idx="1" type="subTitle"/>
          </p:nvPr>
        </p:nvSpPr>
        <p:spPr>
          <a:xfrm>
            <a:off x="1546025" y="3460136"/>
            <a:ext cx="58326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400"/>
              <a:t>How we can regain our edge</a:t>
            </a:r>
            <a:endParaRPr i="1" sz="2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35"/>
          <p:cNvPicPr preferRelativeResize="0"/>
          <p:nvPr/>
        </p:nvPicPr>
        <p:blipFill>
          <a:blip r:embed="rId3">
            <a:alphaModFix/>
          </a:blip>
          <a:stretch>
            <a:fillRect/>
          </a:stretch>
        </p:blipFill>
        <p:spPr>
          <a:xfrm>
            <a:off x="1294126" y="726100"/>
            <a:ext cx="6555749" cy="3691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6"/>
          <p:cNvSpPr txBox="1"/>
          <p:nvPr>
            <p:ph type="title"/>
          </p:nvPr>
        </p:nvSpPr>
        <p:spPr>
          <a:xfrm>
            <a:off x="2699400" y="2220450"/>
            <a:ext cx="37452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Selected Features</a:t>
            </a:r>
            <a:endParaRPr sz="3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7"/>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Which features we want to use</a:t>
            </a:r>
            <a:endParaRPr/>
          </a:p>
        </p:txBody>
      </p:sp>
      <p:grpSp>
        <p:nvGrpSpPr>
          <p:cNvPr id="399" name="Google Shape;399;p37"/>
          <p:cNvGrpSpPr/>
          <p:nvPr/>
        </p:nvGrpSpPr>
        <p:grpSpPr>
          <a:xfrm>
            <a:off x="855502" y="1248117"/>
            <a:ext cx="3120886" cy="3140073"/>
            <a:chOff x="3778727" y="4460423"/>
            <a:chExt cx="720160" cy="647438"/>
          </a:xfrm>
        </p:grpSpPr>
        <p:sp>
          <p:nvSpPr>
            <p:cNvPr id="400" name="Google Shape;400;p37"/>
            <p:cNvSpPr/>
            <p:nvPr/>
          </p:nvSpPr>
          <p:spPr>
            <a:xfrm>
              <a:off x="3957011" y="4902228"/>
              <a:ext cx="364723" cy="110621"/>
            </a:xfrm>
            <a:custGeom>
              <a:rect b="b" l="l" r="r" t="t"/>
              <a:pathLst>
                <a:path extrusionOk="0" h="194" w="64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Source Sans Pro"/>
                  <a:ea typeface="Source Sans Pro"/>
                  <a:cs typeface="Source Sans Pro"/>
                  <a:sym typeface="Source Sans Pro"/>
                </a:rPr>
                <a:t>COLLINEARITY</a:t>
              </a:r>
              <a:endParaRPr b="1" i="0" sz="1200" u="none" cap="none" strike="noStrike">
                <a:solidFill>
                  <a:schemeClr val="lt1"/>
                </a:solidFill>
                <a:latin typeface="Source Sans Pro"/>
                <a:ea typeface="Source Sans Pro"/>
                <a:cs typeface="Source Sans Pro"/>
                <a:sym typeface="Source Sans Pro"/>
              </a:endParaRPr>
            </a:p>
          </p:txBody>
        </p:sp>
        <p:sp>
          <p:nvSpPr>
            <p:cNvPr id="401" name="Google Shape;401;p37"/>
            <p:cNvSpPr/>
            <p:nvPr/>
          </p:nvSpPr>
          <p:spPr>
            <a:xfrm>
              <a:off x="4002092" y="4999728"/>
              <a:ext cx="275015" cy="108132"/>
            </a:xfrm>
            <a:custGeom>
              <a:rect b="b" l="l" r="r" t="t"/>
              <a:pathLst>
                <a:path extrusionOk="0" h="190" w="483">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Source Sans Pro"/>
                  <a:ea typeface="Source Sans Pro"/>
                  <a:cs typeface="Source Sans Pro"/>
                  <a:sym typeface="Source Sans Pro"/>
                </a:rPr>
                <a:t>FEATURES</a:t>
              </a:r>
              <a:endParaRPr b="1" i="0" sz="1200" u="none" cap="none" strike="noStrike">
                <a:solidFill>
                  <a:schemeClr val="lt1"/>
                </a:solidFill>
                <a:latin typeface="Source Sans Pro"/>
                <a:ea typeface="Source Sans Pro"/>
                <a:cs typeface="Source Sans Pro"/>
                <a:sym typeface="Source Sans Pro"/>
              </a:endParaRPr>
            </a:p>
          </p:txBody>
        </p:sp>
        <p:sp>
          <p:nvSpPr>
            <p:cNvPr id="402" name="Google Shape;402;p37"/>
            <p:cNvSpPr/>
            <p:nvPr/>
          </p:nvSpPr>
          <p:spPr>
            <a:xfrm>
              <a:off x="3780312" y="4519014"/>
              <a:ext cx="718575" cy="115145"/>
            </a:xfrm>
            <a:custGeom>
              <a:rect b="b" l="l" r="r" t="t"/>
              <a:pathLst>
                <a:path extrusionOk="0" h="202" w="1261">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Source Sans Pro"/>
                  <a:ea typeface="Source Sans Pro"/>
                  <a:cs typeface="Source Sans Pro"/>
                  <a:sym typeface="Source Sans Pro"/>
                </a:rPr>
                <a:t>DATASET</a:t>
              </a:r>
              <a:endParaRPr b="1" i="0" sz="1200" u="none" cap="none" strike="noStrike">
                <a:solidFill>
                  <a:schemeClr val="lt1"/>
                </a:solidFill>
                <a:latin typeface="Source Sans Pro"/>
                <a:ea typeface="Source Sans Pro"/>
                <a:cs typeface="Source Sans Pro"/>
                <a:sym typeface="Source Sans Pro"/>
              </a:endParaRPr>
            </a:p>
          </p:txBody>
        </p:sp>
        <p:sp>
          <p:nvSpPr>
            <p:cNvPr id="403" name="Google Shape;403;p37"/>
            <p:cNvSpPr/>
            <p:nvPr/>
          </p:nvSpPr>
          <p:spPr>
            <a:xfrm>
              <a:off x="3868662" y="4710395"/>
              <a:ext cx="541875" cy="112657"/>
            </a:xfrm>
            <a:custGeom>
              <a:rect b="b" l="l" r="r" t="t"/>
              <a:pathLst>
                <a:path extrusionOk="0" h="198" w="951">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Source Sans Pro"/>
                  <a:ea typeface="Source Sans Pro"/>
                  <a:cs typeface="Source Sans Pro"/>
                  <a:sym typeface="Source Sans Pro"/>
                </a:rPr>
                <a:t>REGRESSION COEFFICIENT</a:t>
              </a:r>
              <a:endParaRPr b="1" i="0" sz="1200" u="none" cap="none" strike="noStrike">
                <a:solidFill>
                  <a:schemeClr val="lt1"/>
                </a:solidFill>
                <a:latin typeface="Source Sans Pro"/>
                <a:ea typeface="Source Sans Pro"/>
                <a:cs typeface="Source Sans Pro"/>
                <a:sym typeface="Source Sans Pro"/>
              </a:endParaRPr>
            </a:p>
          </p:txBody>
        </p:sp>
        <p:sp>
          <p:nvSpPr>
            <p:cNvPr id="404" name="Google Shape;404;p37"/>
            <p:cNvSpPr/>
            <p:nvPr/>
          </p:nvSpPr>
          <p:spPr>
            <a:xfrm>
              <a:off x="3824940" y="4614704"/>
              <a:ext cx="629543" cy="114014"/>
            </a:xfrm>
            <a:custGeom>
              <a:rect b="b" l="l" r="r" t="t"/>
              <a:pathLst>
                <a:path extrusionOk="0" h="200" w="1105">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Source Sans Pro"/>
                  <a:ea typeface="Source Sans Pro"/>
                  <a:cs typeface="Source Sans Pro"/>
                  <a:sym typeface="Source Sans Pro"/>
                </a:rPr>
                <a:t>REGULARIZATION</a:t>
              </a:r>
              <a:endParaRPr b="1" i="0" sz="1200" u="none" cap="none" strike="noStrike">
                <a:solidFill>
                  <a:schemeClr val="lt1"/>
                </a:solidFill>
                <a:latin typeface="Source Sans Pro"/>
                <a:ea typeface="Source Sans Pro"/>
                <a:cs typeface="Source Sans Pro"/>
                <a:sym typeface="Source Sans Pro"/>
              </a:endParaRPr>
            </a:p>
          </p:txBody>
        </p:sp>
        <p:sp>
          <p:nvSpPr>
            <p:cNvPr id="405" name="Google Shape;405;p37"/>
            <p:cNvSpPr/>
            <p:nvPr/>
          </p:nvSpPr>
          <p:spPr>
            <a:xfrm>
              <a:off x="3912610" y="4806085"/>
              <a:ext cx="453525" cy="112204"/>
            </a:xfrm>
            <a:custGeom>
              <a:rect b="b" l="l" r="r" t="t"/>
              <a:pathLst>
                <a:path extrusionOk="0" h="197" w="796">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Source Sans Pro"/>
                  <a:ea typeface="Source Sans Pro"/>
                  <a:cs typeface="Source Sans Pro"/>
                  <a:sym typeface="Source Sans Pro"/>
                </a:rPr>
                <a:t>CORRELATION COEFFICIENT</a:t>
              </a:r>
              <a:endParaRPr b="1" i="0" sz="1200" u="none" cap="none" strike="noStrike">
                <a:solidFill>
                  <a:schemeClr val="lt1"/>
                </a:solidFill>
                <a:latin typeface="Source Sans Pro"/>
                <a:ea typeface="Source Sans Pro"/>
                <a:cs typeface="Source Sans Pro"/>
                <a:sym typeface="Source Sans Pro"/>
              </a:endParaRPr>
            </a:p>
          </p:txBody>
        </p:sp>
        <p:sp>
          <p:nvSpPr>
            <p:cNvPr id="406" name="Google Shape;406;p37"/>
            <p:cNvSpPr/>
            <p:nvPr/>
          </p:nvSpPr>
          <p:spPr>
            <a:xfrm>
              <a:off x="3778727" y="4460423"/>
              <a:ext cx="719100" cy="792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1" i="0" sz="1200" u="none" cap="none" strike="noStrike">
                <a:solidFill>
                  <a:schemeClr val="lt1"/>
                </a:solidFill>
                <a:latin typeface="Source Sans Pro"/>
                <a:ea typeface="Source Sans Pro"/>
                <a:cs typeface="Source Sans Pro"/>
                <a:sym typeface="Source Sans Pro"/>
              </a:endParaRPr>
            </a:p>
          </p:txBody>
        </p:sp>
      </p:grpSp>
      <p:cxnSp>
        <p:nvCxnSpPr>
          <p:cNvPr id="407" name="Google Shape;407;p37"/>
          <p:cNvCxnSpPr/>
          <p:nvPr/>
        </p:nvCxnSpPr>
        <p:spPr>
          <a:xfrm>
            <a:off x="3906988" y="1841859"/>
            <a:ext cx="914400" cy="0"/>
          </a:xfrm>
          <a:prstGeom prst="straightConnector1">
            <a:avLst/>
          </a:prstGeom>
          <a:noFill/>
          <a:ln cap="flat" cmpd="sng" w="9525">
            <a:solidFill>
              <a:schemeClr val="accent1"/>
            </a:solidFill>
            <a:prstDash val="solid"/>
            <a:round/>
            <a:headEnd len="med" w="med" type="oval"/>
            <a:tailEnd len="med" w="med" type="oval"/>
          </a:ln>
        </p:spPr>
      </p:cxnSp>
      <p:sp>
        <p:nvSpPr>
          <p:cNvPr id="408" name="Google Shape;408;p37"/>
          <p:cNvSpPr txBox="1"/>
          <p:nvPr/>
        </p:nvSpPr>
        <p:spPr>
          <a:xfrm>
            <a:off x="4863075" y="1593150"/>
            <a:ext cx="4105200" cy="33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n" sz="1500">
                <a:solidFill>
                  <a:schemeClr val="dk2"/>
                </a:solidFill>
                <a:latin typeface="Source Sans Pro"/>
                <a:ea typeface="Source Sans Pro"/>
                <a:cs typeface="Source Sans Pro"/>
                <a:sym typeface="Source Sans Pro"/>
              </a:rPr>
              <a:t>183 columns</a:t>
            </a:r>
            <a:endParaRPr b="1" sz="1500">
              <a:solidFill>
                <a:schemeClr val="dk2"/>
              </a:solidFill>
              <a:latin typeface="Source Sans Pro"/>
              <a:ea typeface="Source Sans Pro"/>
              <a:cs typeface="Source Sans Pro"/>
              <a:sym typeface="Source Sans Pro"/>
            </a:endParaRPr>
          </a:p>
        </p:txBody>
      </p:sp>
      <p:cxnSp>
        <p:nvCxnSpPr>
          <p:cNvPr id="409" name="Google Shape;409;p37"/>
          <p:cNvCxnSpPr/>
          <p:nvPr/>
        </p:nvCxnSpPr>
        <p:spPr>
          <a:xfrm>
            <a:off x="3772340" y="2234315"/>
            <a:ext cx="1048800" cy="0"/>
          </a:xfrm>
          <a:prstGeom prst="straightConnector1">
            <a:avLst/>
          </a:prstGeom>
          <a:noFill/>
          <a:ln cap="flat" cmpd="sng" w="9525">
            <a:solidFill>
              <a:schemeClr val="accent2"/>
            </a:solidFill>
            <a:prstDash val="solid"/>
            <a:round/>
            <a:headEnd len="med" w="med" type="oval"/>
            <a:tailEnd len="med" w="med" type="oval"/>
          </a:ln>
        </p:spPr>
      </p:cxnSp>
      <p:sp>
        <p:nvSpPr>
          <p:cNvPr id="410" name="Google Shape;410;p37"/>
          <p:cNvSpPr txBox="1"/>
          <p:nvPr/>
        </p:nvSpPr>
        <p:spPr>
          <a:xfrm>
            <a:off x="4882372" y="1991572"/>
            <a:ext cx="4105200" cy="33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n" sz="1500">
                <a:solidFill>
                  <a:schemeClr val="accent3"/>
                </a:solidFill>
                <a:latin typeface="Source Sans Pro"/>
                <a:ea typeface="Source Sans Pro"/>
                <a:cs typeface="Source Sans Pro"/>
                <a:sym typeface="Source Sans Pro"/>
              </a:rPr>
              <a:t>Lasso Regularisation</a:t>
            </a:r>
            <a:endParaRPr b="1" sz="1500">
              <a:solidFill>
                <a:schemeClr val="accent3"/>
              </a:solidFill>
              <a:latin typeface="Source Sans Pro"/>
              <a:ea typeface="Source Sans Pro"/>
              <a:cs typeface="Source Sans Pro"/>
              <a:sym typeface="Source Sans Pro"/>
            </a:endParaRPr>
          </a:p>
        </p:txBody>
      </p:sp>
      <p:cxnSp>
        <p:nvCxnSpPr>
          <p:cNvPr id="411" name="Google Shape;411;p37"/>
          <p:cNvCxnSpPr/>
          <p:nvPr/>
        </p:nvCxnSpPr>
        <p:spPr>
          <a:xfrm>
            <a:off x="3580997" y="2700534"/>
            <a:ext cx="1239900" cy="0"/>
          </a:xfrm>
          <a:prstGeom prst="straightConnector1">
            <a:avLst/>
          </a:prstGeom>
          <a:noFill/>
          <a:ln cap="flat" cmpd="sng" w="9525">
            <a:solidFill>
              <a:schemeClr val="accent3"/>
            </a:solidFill>
            <a:prstDash val="solid"/>
            <a:round/>
            <a:headEnd len="med" w="med" type="oval"/>
            <a:tailEnd len="med" w="med" type="oval"/>
          </a:ln>
        </p:spPr>
      </p:cxnSp>
      <p:sp>
        <p:nvSpPr>
          <p:cNvPr id="412" name="Google Shape;412;p37"/>
          <p:cNvSpPr txBox="1"/>
          <p:nvPr/>
        </p:nvSpPr>
        <p:spPr>
          <a:xfrm>
            <a:off x="4882368" y="2457779"/>
            <a:ext cx="4105200" cy="33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n" sz="1500">
                <a:solidFill>
                  <a:schemeClr val="dk2"/>
                </a:solidFill>
                <a:latin typeface="Source Sans Pro"/>
                <a:ea typeface="Source Sans Pro"/>
                <a:cs typeface="Source Sans Pro"/>
                <a:sym typeface="Source Sans Pro"/>
              </a:rPr>
              <a:t>Highest regression coefficient</a:t>
            </a:r>
            <a:r>
              <a:rPr lang="en" sz="1500">
                <a:solidFill>
                  <a:schemeClr val="dk2"/>
                </a:solidFill>
                <a:latin typeface="Source Sans Pro"/>
                <a:ea typeface="Source Sans Pro"/>
                <a:cs typeface="Source Sans Pro"/>
                <a:sym typeface="Source Sans Pro"/>
              </a:rPr>
              <a:t> (E.g. Overall Quality </a:t>
            </a:r>
            <a:r>
              <a:rPr lang="en" sz="1500">
                <a:solidFill>
                  <a:schemeClr val="dk2"/>
                </a:solidFill>
                <a:latin typeface="Source Sans Pro"/>
                <a:ea typeface="Source Sans Pro"/>
                <a:cs typeface="Source Sans Pro"/>
                <a:sym typeface="Source Sans Pro"/>
              </a:rPr>
              <a:t>&amp; Overall Condition)</a:t>
            </a:r>
            <a:endParaRPr sz="1500">
              <a:solidFill>
                <a:schemeClr val="dk2"/>
              </a:solidFill>
              <a:latin typeface="Source Sans Pro"/>
              <a:ea typeface="Source Sans Pro"/>
              <a:cs typeface="Source Sans Pro"/>
              <a:sym typeface="Source Sans Pro"/>
            </a:endParaRPr>
          </a:p>
        </p:txBody>
      </p:sp>
      <p:cxnSp>
        <p:nvCxnSpPr>
          <p:cNvPr id="413" name="Google Shape;413;p37"/>
          <p:cNvCxnSpPr/>
          <p:nvPr/>
        </p:nvCxnSpPr>
        <p:spPr>
          <a:xfrm>
            <a:off x="3418001" y="3166728"/>
            <a:ext cx="1403100" cy="0"/>
          </a:xfrm>
          <a:prstGeom prst="straightConnector1">
            <a:avLst/>
          </a:prstGeom>
          <a:noFill/>
          <a:ln cap="flat" cmpd="sng" w="9525">
            <a:solidFill>
              <a:schemeClr val="accent4"/>
            </a:solidFill>
            <a:prstDash val="solid"/>
            <a:round/>
            <a:headEnd len="med" w="med" type="oval"/>
            <a:tailEnd len="med" w="med" type="oval"/>
          </a:ln>
        </p:spPr>
      </p:cxnSp>
      <p:sp>
        <p:nvSpPr>
          <p:cNvPr id="414" name="Google Shape;414;p37"/>
          <p:cNvSpPr txBox="1"/>
          <p:nvPr/>
        </p:nvSpPr>
        <p:spPr>
          <a:xfrm>
            <a:off x="4882372" y="3000186"/>
            <a:ext cx="4105200" cy="33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n" sz="1500">
                <a:solidFill>
                  <a:schemeClr val="dk2"/>
                </a:solidFill>
                <a:latin typeface="Source Sans Pro"/>
                <a:ea typeface="Source Sans Pro"/>
                <a:cs typeface="Source Sans Pro"/>
                <a:sym typeface="Source Sans Pro"/>
              </a:rPr>
              <a:t>Highest correlation coefficient</a:t>
            </a:r>
            <a:r>
              <a:rPr lang="en" sz="1500">
                <a:solidFill>
                  <a:schemeClr val="dk2"/>
                </a:solidFill>
                <a:latin typeface="Source Sans Pro"/>
                <a:ea typeface="Source Sans Pro"/>
                <a:cs typeface="Source Sans Pro"/>
                <a:sym typeface="Source Sans Pro"/>
              </a:rPr>
              <a:t> (Selected features have average correlation coefficient of 0.5)</a:t>
            </a:r>
            <a:endParaRPr sz="1500">
              <a:solidFill>
                <a:schemeClr val="dk2"/>
              </a:solidFill>
              <a:latin typeface="Source Sans Pro"/>
              <a:ea typeface="Source Sans Pro"/>
              <a:cs typeface="Source Sans Pro"/>
              <a:sym typeface="Source Sans Pro"/>
            </a:endParaRPr>
          </a:p>
        </p:txBody>
      </p:sp>
      <p:cxnSp>
        <p:nvCxnSpPr>
          <p:cNvPr id="415" name="Google Shape;415;p37"/>
          <p:cNvCxnSpPr/>
          <p:nvPr/>
        </p:nvCxnSpPr>
        <p:spPr>
          <a:xfrm>
            <a:off x="3240821" y="3632947"/>
            <a:ext cx="1580100" cy="0"/>
          </a:xfrm>
          <a:prstGeom prst="straightConnector1">
            <a:avLst/>
          </a:prstGeom>
          <a:noFill/>
          <a:ln cap="flat" cmpd="sng" w="9525">
            <a:solidFill>
              <a:schemeClr val="accent5"/>
            </a:solidFill>
            <a:prstDash val="solid"/>
            <a:round/>
            <a:headEnd len="med" w="med" type="oval"/>
            <a:tailEnd len="med" w="med" type="oval"/>
          </a:ln>
        </p:spPr>
      </p:cxnSp>
      <p:sp>
        <p:nvSpPr>
          <p:cNvPr id="416" name="Google Shape;416;p37"/>
          <p:cNvSpPr txBox="1"/>
          <p:nvPr/>
        </p:nvSpPr>
        <p:spPr>
          <a:xfrm>
            <a:off x="4863078" y="3542604"/>
            <a:ext cx="4105200" cy="33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n" sz="1500">
                <a:solidFill>
                  <a:schemeClr val="dk2"/>
                </a:solidFill>
                <a:latin typeface="Source Sans Pro"/>
                <a:ea typeface="Source Sans Pro"/>
                <a:cs typeface="Source Sans Pro"/>
                <a:sym typeface="Source Sans Pro"/>
              </a:rPr>
              <a:t>Removing features with collinearity </a:t>
            </a:r>
            <a:r>
              <a:rPr lang="en" sz="1500">
                <a:solidFill>
                  <a:schemeClr val="dk2"/>
                </a:solidFill>
                <a:latin typeface="Source Sans Pro"/>
                <a:ea typeface="Source Sans Pro"/>
                <a:cs typeface="Source Sans Pro"/>
                <a:sym typeface="Source Sans Pro"/>
              </a:rPr>
              <a:t>above 0.7</a:t>
            </a:r>
            <a:endParaRPr sz="1500">
              <a:solidFill>
                <a:schemeClr val="dk2"/>
              </a:solidFill>
              <a:latin typeface="Source Sans Pro"/>
              <a:ea typeface="Source Sans Pro"/>
              <a:cs typeface="Source Sans Pro"/>
              <a:sym typeface="Source Sans Pro"/>
            </a:endParaRPr>
          </a:p>
        </p:txBody>
      </p:sp>
      <p:cxnSp>
        <p:nvCxnSpPr>
          <p:cNvPr id="417" name="Google Shape;417;p37"/>
          <p:cNvCxnSpPr/>
          <p:nvPr/>
        </p:nvCxnSpPr>
        <p:spPr>
          <a:xfrm>
            <a:off x="3056570" y="4099141"/>
            <a:ext cx="1757100" cy="0"/>
          </a:xfrm>
          <a:prstGeom prst="straightConnector1">
            <a:avLst/>
          </a:prstGeom>
          <a:noFill/>
          <a:ln cap="flat" cmpd="sng" w="9525">
            <a:solidFill>
              <a:schemeClr val="accent6"/>
            </a:solidFill>
            <a:prstDash val="solid"/>
            <a:round/>
            <a:headEnd len="med" w="med" type="oval"/>
            <a:tailEnd len="med" w="med" type="oval"/>
          </a:ln>
        </p:spPr>
      </p:cxnSp>
      <p:sp>
        <p:nvSpPr>
          <p:cNvPr id="418" name="Google Shape;418;p37"/>
          <p:cNvSpPr txBox="1"/>
          <p:nvPr/>
        </p:nvSpPr>
        <p:spPr>
          <a:xfrm>
            <a:off x="4882372" y="3932600"/>
            <a:ext cx="4105200" cy="33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n" sz="1500">
                <a:solidFill>
                  <a:schemeClr val="dk2"/>
                </a:solidFill>
                <a:latin typeface="Source Sans Pro"/>
                <a:ea typeface="Source Sans Pro"/>
                <a:cs typeface="Source Sans Pro"/>
                <a:sym typeface="Source Sans Pro"/>
              </a:rPr>
              <a:t>Final selection of 13 Features</a:t>
            </a:r>
            <a:endParaRPr b="1" sz="1500">
              <a:solidFill>
                <a:schemeClr val="dk2"/>
              </a:solidFill>
              <a:latin typeface="Source Sans Pro"/>
              <a:ea typeface="Source Sans Pro"/>
              <a:cs typeface="Source Sans Pro"/>
              <a:sym typeface="Source Sans Pr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8"/>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Selected housing features</a:t>
            </a:r>
            <a:endParaRPr/>
          </a:p>
        </p:txBody>
      </p:sp>
      <p:sp>
        <p:nvSpPr>
          <p:cNvPr id="424" name="Google Shape;424;p38"/>
          <p:cNvSpPr/>
          <p:nvPr/>
        </p:nvSpPr>
        <p:spPr>
          <a:xfrm>
            <a:off x="1631925" y="1102325"/>
            <a:ext cx="786900" cy="807600"/>
          </a:xfrm>
          <a:prstGeom prst="ellipse">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dk2"/>
                </a:solidFill>
                <a:latin typeface="Source Sans Pro"/>
                <a:ea typeface="Source Sans Pro"/>
                <a:cs typeface="Source Sans Pro"/>
                <a:sym typeface="Source Sans Pro"/>
              </a:rPr>
              <a:t>5</a:t>
            </a:r>
            <a:endParaRPr b="1" sz="2700">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rPr lang="en" sz="600">
                <a:solidFill>
                  <a:schemeClr val="dk2"/>
                </a:solidFill>
                <a:latin typeface="Source Sans Pro"/>
                <a:ea typeface="Source Sans Pro"/>
                <a:cs typeface="Source Sans Pro"/>
                <a:sym typeface="Source Sans Pro"/>
              </a:rPr>
              <a:t>Ordinal</a:t>
            </a:r>
            <a:endParaRPr sz="600">
              <a:solidFill>
                <a:schemeClr val="dk2"/>
              </a:solidFill>
              <a:latin typeface="Source Sans Pro"/>
              <a:ea typeface="Source Sans Pro"/>
              <a:cs typeface="Source Sans Pro"/>
              <a:sym typeface="Source Sans Pro"/>
            </a:endParaRPr>
          </a:p>
        </p:txBody>
      </p:sp>
      <p:sp>
        <p:nvSpPr>
          <p:cNvPr id="425" name="Google Shape;425;p38"/>
          <p:cNvSpPr/>
          <p:nvPr/>
        </p:nvSpPr>
        <p:spPr>
          <a:xfrm>
            <a:off x="4180400" y="1102325"/>
            <a:ext cx="786900" cy="807600"/>
          </a:xfrm>
          <a:prstGeom prst="ellipse">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dk2"/>
                </a:solidFill>
                <a:latin typeface="Source Sans Pro"/>
                <a:ea typeface="Source Sans Pro"/>
                <a:cs typeface="Source Sans Pro"/>
                <a:sym typeface="Source Sans Pro"/>
              </a:rPr>
              <a:t>7</a:t>
            </a:r>
            <a:endParaRPr b="1" sz="2700">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rPr lang="en" sz="600">
                <a:solidFill>
                  <a:schemeClr val="dk2"/>
                </a:solidFill>
                <a:latin typeface="Source Sans Pro"/>
                <a:ea typeface="Source Sans Pro"/>
                <a:cs typeface="Source Sans Pro"/>
                <a:sym typeface="Source Sans Pro"/>
              </a:rPr>
              <a:t>Numerical</a:t>
            </a:r>
            <a:endParaRPr sz="600">
              <a:solidFill>
                <a:schemeClr val="dk2"/>
              </a:solidFill>
              <a:latin typeface="Source Sans Pro"/>
              <a:ea typeface="Source Sans Pro"/>
              <a:cs typeface="Source Sans Pro"/>
              <a:sym typeface="Source Sans Pro"/>
            </a:endParaRPr>
          </a:p>
        </p:txBody>
      </p:sp>
      <p:sp>
        <p:nvSpPr>
          <p:cNvPr id="426" name="Google Shape;426;p38"/>
          <p:cNvSpPr/>
          <p:nvPr/>
        </p:nvSpPr>
        <p:spPr>
          <a:xfrm>
            <a:off x="6672200" y="1102325"/>
            <a:ext cx="786900" cy="807600"/>
          </a:xfrm>
          <a:prstGeom prst="ellipse">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dk2"/>
                </a:solidFill>
                <a:latin typeface="Source Sans Pro"/>
                <a:ea typeface="Source Sans Pro"/>
                <a:cs typeface="Source Sans Pro"/>
                <a:sym typeface="Source Sans Pro"/>
              </a:rPr>
              <a:t>1</a:t>
            </a:r>
            <a:endParaRPr b="1" sz="2700">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rPr lang="en" sz="600">
                <a:solidFill>
                  <a:schemeClr val="dk2"/>
                </a:solidFill>
                <a:latin typeface="Source Sans Pro"/>
                <a:ea typeface="Source Sans Pro"/>
                <a:cs typeface="Source Sans Pro"/>
                <a:sym typeface="Source Sans Pro"/>
              </a:rPr>
              <a:t>Categorical</a:t>
            </a:r>
            <a:endParaRPr sz="600">
              <a:solidFill>
                <a:schemeClr val="dk2"/>
              </a:solidFill>
              <a:latin typeface="Source Sans Pro"/>
              <a:ea typeface="Source Sans Pro"/>
              <a:cs typeface="Source Sans Pro"/>
              <a:sym typeface="Source Sans Pro"/>
            </a:endParaRPr>
          </a:p>
        </p:txBody>
      </p:sp>
      <p:graphicFrame>
        <p:nvGraphicFramePr>
          <p:cNvPr id="427" name="Google Shape;427;p38"/>
          <p:cNvGraphicFramePr/>
          <p:nvPr/>
        </p:nvGraphicFramePr>
        <p:xfrm>
          <a:off x="1094988" y="2108106"/>
          <a:ext cx="3000000" cy="3000000"/>
        </p:xfrm>
        <a:graphic>
          <a:graphicData uri="http://schemas.openxmlformats.org/drawingml/2006/table">
            <a:tbl>
              <a:tblPr>
                <a:noFill/>
                <a:tableStyleId>{68DE47C0-39B2-4010-A28A-FDCD051CAD46}</a:tableStyleId>
              </a:tblPr>
              <a:tblGrid>
                <a:gridCol w="1855900"/>
              </a:tblGrid>
              <a:tr h="403400">
                <a:tc>
                  <a:txBody>
                    <a:bodyPr/>
                    <a:lstStyle/>
                    <a:p>
                      <a:pPr indent="0" lvl="0" marL="0" rtl="0" algn="ctr">
                        <a:spcBef>
                          <a:spcPts val="0"/>
                        </a:spcBef>
                        <a:spcAft>
                          <a:spcPts val="0"/>
                        </a:spcAft>
                        <a:buNone/>
                      </a:pPr>
                      <a:r>
                        <a:rPr lang="en" sz="1500">
                          <a:solidFill>
                            <a:schemeClr val="dk2"/>
                          </a:solidFill>
                          <a:latin typeface="Source Sans Pro"/>
                          <a:ea typeface="Source Sans Pro"/>
                          <a:cs typeface="Source Sans Pro"/>
                          <a:sym typeface="Source Sans Pro"/>
                        </a:rPr>
                        <a:t>Overall Quality</a:t>
                      </a:r>
                      <a:endParaRPr sz="1500">
                        <a:solidFill>
                          <a:srgbClr val="607D8B"/>
                        </a:solidFill>
                        <a:latin typeface="Roboto Slab"/>
                        <a:ea typeface="Roboto Slab"/>
                        <a:cs typeface="Roboto Slab"/>
                        <a:sym typeface="Roboto Slab"/>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607D8B"/>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3400">
                <a:tc>
                  <a:txBody>
                    <a:bodyPr/>
                    <a:lstStyle/>
                    <a:p>
                      <a:pPr indent="0" lvl="0" marL="0" rtl="0" algn="ctr">
                        <a:spcBef>
                          <a:spcPts val="0"/>
                        </a:spcBef>
                        <a:spcAft>
                          <a:spcPts val="0"/>
                        </a:spcAft>
                        <a:buNone/>
                      </a:pPr>
                      <a:r>
                        <a:rPr lang="en" sz="1500">
                          <a:solidFill>
                            <a:schemeClr val="dk2"/>
                          </a:solidFill>
                          <a:latin typeface="Source Sans Pro"/>
                          <a:ea typeface="Source Sans Pro"/>
                          <a:cs typeface="Source Sans Pro"/>
                          <a:sym typeface="Source Sans Pro"/>
                        </a:rPr>
                        <a:t>Overall Condition</a:t>
                      </a:r>
                      <a:endParaRPr b="1" sz="1500">
                        <a:solidFill>
                          <a:srgbClr val="263238"/>
                        </a:solidFill>
                        <a:latin typeface="Source Sans Pro"/>
                        <a:ea typeface="Source Sans Pro"/>
                        <a:cs typeface="Source Sans Pro"/>
                        <a:sym typeface="Source Sans Pro"/>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CEFF1"/>
                    </a:solidFill>
                  </a:tcPr>
                </a:tc>
              </a:tr>
              <a:tr h="403400">
                <a:tc>
                  <a:txBody>
                    <a:bodyPr/>
                    <a:lstStyle/>
                    <a:p>
                      <a:pPr indent="0" lvl="0" marL="0" rtl="0" algn="ctr">
                        <a:spcBef>
                          <a:spcPts val="0"/>
                        </a:spcBef>
                        <a:spcAft>
                          <a:spcPts val="0"/>
                        </a:spcAft>
                        <a:buNone/>
                      </a:pPr>
                      <a:r>
                        <a:rPr lang="en" sz="1500">
                          <a:solidFill>
                            <a:schemeClr val="dk2"/>
                          </a:solidFill>
                          <a:latin typeface="Source Sans Pro"/>
                          <a:ea typeface="Source Sans Pro"/>
                          <a:cs typeface="Source Sans Pro"/>
                          <a:sym typeface="Source Sans Pro"/>
                        </a:rPr>
                        <a:t>Kitchen Quality</a:t>
                      </a:r>
                      <a:endParaRPr b="1" sz="1500">
                        <a:solidFill>
                          <a:srgbClr val="263238"/>
                        </a:solidFill>
                        <a:latin typeface="Source Sans Pro"/>
                        <a:ea typeface="Source Sans Pro"/>
                        <a:cs typeface="Source Sans Pro"/>
                        <a:sym typeface="Source Sans Pro"/>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3400">
                <a:tc>
                  <a:txBody>
                    <a:bodyPr/>
                    <a:lstStyle/>
                    <a:p>
                      <a:pPr indent="0" lvl="0" marL="0" rtl="0" algn="ctr">
                        <a:spcBef>
                          <a:spcPts val="0"/>
                        </a:spcBef>
                        <a:spcAft>
                          <a:spcPts val="0"/>
                        </a:spcAft>
                        <a:buNone/>
                      </a:pPr>
                      <a:r>
                        <a:rPr lang="en" sz="1500">
                          <a:solidFill>
                            <a:schemeClr val="dk2"/>
                          </a:solidFill>
                          <a:latin typeface="Source Sans Pro"/>
                          <a:ea typeface="Source Sans Pro"/>
                          <a:cs typeface="Source Sans Pro"/>
                          <a:sym typeface="Source Sans Pro"/>
                        </a:rPr>
                        <a:t>Fireplace Quality</a:t>
                      </a:r>
                      <a:endParaRPr b="1" sz="1500">
                        <a:solidFill>
                          <a:srgbClr val="263238"/>
                        </a:solidFill>
                        <a:latin typeface="Source Sans Pro"/>
                        <a:ea typeface="Source Sans Pro"/>
                        <a:cs typeface="Source Sans Pro"/>
                        <a:sym typeface="Source Sans Pro"/>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CEFF1"/>
                    </a:solidFill>
                  </a:tcPr>
                </a:tc>
              </a:tr>
              <a:tr h="403400">
                <a:tc>
                  <a:txBody>
                    <a:bodyPr/>
                    <a:lstStyle/>
                    <a:p>
                      <a:pPr indent="0" lvl="0" marL="0" rtl="0" algn="ctr">
                        <a:spcBef>
                          <a:spcPts val="0"/>
                        </a:spcBef>
                        <a:spcAft>
                          <a:spcPts val="0"/>
                        </a:spcAft>
                        <a:buNone/>
                      </a:pPr>
                      <a:r>
                        <a:rPr lang="en" sz="1500">
                          <a:solidFill>
                            <a:schemeClr val="dk2"/>
                          </a:solidFill>
                          <a:latin typeface="Source Sans Pro"/>
                          <a:ea typeface="Source Sans Pro"/>
                          <a:cs typeface="Source Sans Pro"/>
                          <a:sym typeface="Source Sans Pro"/>
                        </a:rPr>
                        <a:t>Basement Exposure</a:t>
                      </a:r>
                      <a:endParaRPr b="1" sz="1500">
                        <a:solidFill>
                          <a:srgbClr val="263238"/>
                        </a:solidFill>
                        <a:latin typeface="Source Sans Pro"/>
                        <a:ea typeface="Source Sans Pro"/>
                        <a:cs typeface="Source Sans Pro"/>
                        <a:sym typeface="Source Sans Pro"/>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607D8B"/>
                      </a:solidFill>
                      <a:prstDash val="solid"/>
                      <a:round/>
                      <a:headEnd len="sm" w="sm" type="none"/>
                      <a:tailEnd len="sm" w="sm" type="none"/>
                    </a:lnB>
                    <a:solidFill>
                      <a:srgbClr val="FFFFFF"/>
                    </a:solidFill>
                  </a:tcPr>
                </a:tc>
              </a:tr>
            </a:tbl>
          </a:graphicData>
        </a:graphic>
      </p:graphicFrame>
      <p:graphicFrame>
        <p:nvGraphicFramePr>
          <p:cNvPr id="428" name="Google Shape;428;p38"/>
          <p:cNvGraphicFramePr/>
          <p:nvPr/>
        </p:nvGraphicFramePr>
        <p:xfrm>
          <a:off x="3549288" y="2108106"/>
          <a:ext cx="3000000" cy="3000000"/>
        </p:xfrm>
        <a:graphic>
          <a:graphicData uri="http://schemas.openxmlformats.org/drawingml/2006/table">
            <a:tbl>
              <a:tblPr>
                <a:noFill/>
                <a:tableStyleId>{68DE47C0-39B2-4010-A28A-FDCD051CAD46}</a:tableStyleId>
              </a:tblPr>
              <a:tblGrid>
                <a:gridCol w="2054575"/>
              </a:tblGrid>
              <a:tr h="394050">
                <a:tc>
                  <a:txBody>
                    <a:bodyPr/>
                    <a:lstStyle/>
                    <a:p>
                      <a:pPr indent="0" lvl="0" marL="457200" rtl="0" algn="l">
                        <a:spcBef>
                          <a:spcPts val="0"/>
                        </a:spcBef>
                        <a:spcAft>
                          <a:spcPts val="0"/>
                        </a:spcAft>
                        <a:buNone/>
                      </a:pPr>
                      <a:r>
                        <a:rPr lang="en" sz="1500">
                          <a:solidFill>
                            <a:schemeClr val="dk2"/>
                          </a:solidFill>
                          <a:latin typeface="Source Sans Pro"/>
                          <a:ea typeface="Source Sans Pro"/>
                          <a:cs typeface="Source Sans Pro"/>
                          <a:sym typeface="Source Sans Pro"/>
                        </a:rPr>
                        <a:t>Year Built</a:t>
                      </a:r>
                      <a:endParaRPr sz="1500">
                        <a:solidFill>
                          <a:srgbClr val="607D8B"/>
                        </a:solidFill>
                        <a:latin typeface="Roboto Slab"/>
                        <a:ea typeface="Roboto Slab"/>
                        <a:cs typeface="Roboto Slab"/>
                        <a:sym typeface="Roboto Slab"/>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607D8B"/>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94050">
                <a:tc>
                  <a:txBody>
                    <a:bodyPr/>
                    <a:lstStyle/>
                    <a:p>
                      <a:pPr indent="0" lvl="0" marL="457200" rtl="0" algn="l">
                        <a:spcBef>
                          <a:spcPts val="0"/>
                        </a:spcBef>
                        <a:spcAft>
                          <a:spcPts val="0"/>
                        </a:spcAft>
                        <a:buNone/>
                      </a:pPr>
                      <a:r>
                        <a:rPr lang="en" sz="1500">
                          <a:solidFill>
                            <a:schemeClr val="dk2"/>
                          </a:solidFill>
                          <a:latin typeface="Source Sans Pro"/>
                          <a:ea typeface="Source Sans Pro"/>
                          <a:cs typeface="Source Sans Pro"/>
                          <a:sym typeface="Source Sans Pro"/>
                        </a:rPr>
                        <a:t>Misc Value</a:t>
                      </a:r>
                      <a:endParaRPr b="1" sz="1500">
                        <a:solidFill>
                          <a:srgbClr val="263238"/>
                        </a:solidFill>
                        <a:latin typeface="Source Sans Pro"/>
                        <a:ea typeface="Source Sans Pro"/>
                        <a:cs typeface="Source Sans Pro"/>
                        <a:sym typeface="Source Sans Pro"/>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CEFF1"/>
                    </a:solidFill>
                  </a:tcPr>
                </a:tc>
              </a:tr>
              <a:tr h="394050">
                <a:tc>
                  <a:txBody>
                    <a:bodyPr/>
                    <a:lstStyle/>
                    <a:p>
                      <a:pPr indent="0" lvl="0" marL="0" rtl="0" algn="ctr">
                        <a:spcBef>
                          <a:spcPts val="0"/>
                        </a:spcBef>
                        <a:spcAft>
                          <a:spcPts val="0"/>
                        </a:spcAft>
                        <a:buNone/>
                      </a:pPr>
                      <a:r>
                        <a:rPr lang="en" sz="1500">
                          <a:solidFill>
                            <a:schemeClr val="dk2"/>
                          </a:solidFill>
                          <a:latin typeface="Source Sans Pro"/>
                          <a:ea typeface="Source Sans Pro"/>
                          <a:cs typeface="Source Sans Pro"/>
                          <a:sym typeface="Source Sans Pro"/>
                        </a:rPr>
                        <a:t>Total Basement Area</a:t>
                      </a:r>
                      <a:endParaRPr b="1" sz="1500">
                        <a:solidFill>
                          <a:srgbClr val="263238"/>
                        </a:solidFill>
                        <a:latin typeface="Source Sans Pro"/>
                        <a:ea typeface="Source Sans Pro"/>
                        <a:cs typeface="Source Sans Pro"/>
                        <a:sym typeface="Source Sans Pro"/>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94050">
                <a:tc>
                  <a:txBody>
                    <a:bodyPr/>
                    <a:lstStyle/>
                    <a:p>
                      <a:pPr indent="0" lvl="0" marL="0" rtl="0" algn="ctr">
                        <a:spcBef>
                          <a:spcPts val="0"/>
                        </a:spcBef>
                        <a:spcAft>
                          <a:spcPts val="0"/>
                        </a:spcAft>
                        <a:buNone/>
                      </a:pPr>
                      <a:r>
                        <a:rPr lang="en" sz="1500">
                          <a:solidFill>
                            <a:schemeClr val="dk2"/>
                          </a:solidFill>
                          <a:latin typeface="Source Sans Pro"/>
                          <a:ea typeface="Source Sans Pro"/>
                          <a:cs typeface="Source Sans Pro"/>
                          <a:sym typeface="Source Sans Pro"/>
                        </a:rPr>
                        <a:t>No. of cars the garage can fit</a:t>
                      </a:r>
                      <a:endParaRPr b="1" sz="1500">
                        <a:solidFill>
                          <a:srgbClr val="263238"/>
                        </a:solidFill>
                        <a:latin typeface="Source Sans Pro"/>
                        <a:ea typeface="Source Sans Pro"/>
                        <a:cs typeface="Source Sans Pro"/>
                        <a:sym typeface="Source Sans Pro"/>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CEFF1"/>
                    </a:solidFill>
                  </a:tcPr>
                </a:tc>
              </a:tr>
              <a:tr h="394050">
                <a:tc>
                  <a:txBody>
                    <a:bodyPr/>
                    <a:lstStyle/>
                    <a:p>
                      <a:pPr indent="0" lvl="0" marL="0" rtl="0" algn="ctr">
                        <a:spcBef>
                          <a:spcPts val="0"/>
                        </a:spcBef>
                        <a:spcAft>
                          <a:spcPts val="0"/>
                        </a:spcAft>
                        <a:buNone/>
                      </a:pPr>
                      <a:r>
                        <a:rPr lang="en">
                          <a:solidFill>
                            <a:schemeClr val="dk2"/>
                          </a:solidFill>
                          <a:latin typeface="Source Sans Pro"/>
                          <a:ea typeface="Source Sans Pro"/>
                          <a:cs typeface="Source Sans Pro"/>
                          <a:sym typeface="Source Sans Pro"/>
                        </a:rPr>
                        <a:t>Type 1 finished sf</a:t>
                      </a:r>
                      <a:endParaRPr b="1" sz="1500">
                        <a:solidFill>
                          <a:srgbClr val="263238"/>
                        </a:solidFill>
                        <a:latin typeface="Source Sans Pro"/>
                        <a:ea typeface="Source Sans Pro"/>
                        <a:cs typeface="Source Sans Pro"/>
                        <a:sym typeface="Source Sans Pro"/>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94050">
                <a:tc>
                  <a:txBody>
                    <a:bodyPr/>
                    <a:lstStyle/>
                    <a:p>
                      <a:pPr indent="0" lvl="0" marL="0" rtl="0" algn="ctr">
                        <a:spcBef>
                          <a:spcPts val="0"/>
                        </a:spcBef>
                        <a:spcAft>
                          <a:spcPts val="0"/>
                        </a:spcAft>
                        <a:buNone/>
                      </a:pPr>
                      <a:r>
                        <a:rPr lang="en" sz="1500">
                          <a:solidFill>
                            <a:schemeClr val="dk2"/>
                          </a:solidFill>
                          <a:latin typeface="Source Sans Pro"/>
                          <a:ea typeface="Source Sans Pro"/>
                          <a:cs typeface="Source Sans Pro"/>
                          <a:sym typeface="Source Sans Pro"/>
                        </a:rPr>
                        <a:t>Abv ground living area</a:t>
                      </a:r>
                      <a:endParaRPr sz="1500">
                        <a:solidFill>
                          <a:schemeClr val="dk2"/>
                        </a:solidFill>
                        <a:latin typeface="Source Sans Pro"/>
                        <a:ea typeface="Source Sans Pro"/>
                        <a:cs typeface="Source Sans Pro"/>
                        <a:sym typeface="Source Sans Pro"/>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CEFF1"/>
                    </a:solidFill>
                  </a:tcPr>
                </a:tc>
              </a:tr>
              <a:tr h="394050">
                <a:tc>
                  <a:txBody>
                    <a:bodyPr/>
                    <a:lstStyle/>
                    <a:p>
                      <a:pPr indent="0" lvl="0" marL="457200" rtl="0" algn="l">
                        <a:spcBef>
                          <a:spcPts val="0"/>
                        </a:spcBef>
                        <a:spcAft>
                          <a:spcPts val="0"/>
                        </a:spcAft>
                        <a:buNone/>
                      </a:pPr>
                      <a:r>
                        <a:rPr lang="en" sz="1500">
                          <a:solidFill>
                            <a:schemeClr val="dk2"/>
                          </a:solidFill>
                          <a:latin typeface="Source Sans Pro"/>
                          <a:ea typeface="Source Sans Pro"/>
                          <a:cs typeface="Source Sans Pro"/>
                          <a:sym typeface="Source Sans Pro"/>
                        </a:rPr>
                        <a:t>Lot Area</a:t>
                      </a:r>
                      <a:endParaRPr sz="1500">
                        <a:solidFill>
                          <a:schemeClr val="dk2"/>
                        </a:solidFill>
                        <a:latin typeface="Source Sans Pro"/>
                        <a:ea typeface="Source Sans Pro"/>
                        <a:cs typeface="Source Sans Pro"/>
                        <a:sym typeface="Source Sans Pro"/>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607D8B"/>
                      </a:solidFill>
                      <a:prstDash val="solid"/>
                      <a:round/>
                      <a:headEnd len="sm" w="sm" type="none"/>
                      <a:tailEnd len="sm" w="sm" type="none"/>
                    </a:lnB>
                    <a:solidFill>
                      <a:srgbClr val="FFFFFF"/>
                    </a:solidFill>
                  </a:tcPr>
                </a:tc>
              </a:tr>
            </a:tbl>
          </a:graphicData>
        </a:graphic>
      </p:graphicFrame>
      <p:graphicFrame>
        <p:nvGraphicFramePr>
          <p:cNvPr id="429" name="Google Shape;429;p38"/>
          <p:cNvGraphicFramePr/>
          <p:nvPr/>
        </p:nvGraphicFramePr>
        <p:xfrm>
          <a:off x="6137688" y="2108106"/>
          <a:ext cx="3000000" cy="3000000"/>
        </p:xfrm>
        <a:graphic>
          <a:graphicData uri="http://schemas.openxmlformats.org/drawingml/2006/table">
            <a:tbl>
              <a:tblPr>
                <a:noFill/>
                <a:tableStyleId>{68DE47C0-39B2-4010-A28A-FDCD051CAD46}</a:tableStyleId>
              </a:tblPr>
              <a:tblGrid>
                <a:gridCol w="1855900"/>
              </a:tblGrid>
              <a:tr h="390800">
                <a:tc>
                  <a:txBody>
                    <a:bodyPr/>
                    <a:lstStyle/>
                    <a:p>
                      <a:pPr indent="0" lvl="0" marL="0" rtl="0" algn="ctr">
                        <a:spcBef>
                          <a:spcPts val="0"/>
                        </a:spcBef>
                        <a:spcAft>
                          <a:spcPts val="0"/>
                        </a:spcAft>
                        <a:buNone/>
                      </a:pPr>
                      <a:r>
                        <a:rPr lang="en">
                          <a:solidFill>
                            <a:schemeClr val="dk2"/>
                          </a:solidFill>
                          <a:latin typeface="Source Sans Pro"/>
                          <a:ea typeface="Source Sans Pro"/>
                          <a:cs typeface="Source Sans Pro"/>
                          <a:sym typeface="Source Sans Pro"/>
                        </a:rPr>
                        <a:t>Neighborhood (NorthRidge Heights)</a:t>
                      </a:r>
                      <a:endParaRPr sz="1500">
                        <a:solidFill>
                          <a:srgbClr val="607D8B"/>
                        </a:solidFill>
                        <a:latin typeface="Roboto Slab"/>
                        <a:ea typeface="Roboto Slab"/>
                        <a:cs typeface="Roboto Slab"/>
                        <a:sym typeface="Roboto Slab"/>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607D8B"/>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9"/>
          <p:cNvSpPr txBox="1"/>
          <p:nvPr>
            <p:ph type="title"/>
          </p:nvPr>
        </p:nvSpPr>
        <p:spPr>
          <a:xfrm>
            <a:off x="2416050" y="2220450"/>
            <a:ext cx="43119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Evaluation of Models</a:t>
            </a:r>
            <a:endParaRPr sz="3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0"/>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we’ll be measuring performance</a:t>
            </a:r>
            <a:endParaRPr/>
          </a:p>
        </p:txBody>
      </p:sp>
      <p:sp>
        <p:nvSpPr>
          <p:cNvPr id="440" name="Google Shape;440;p40"/>
          <p:cNvSpPr/>
          <p:nvPr/>
        </p:nvSpPr>
        <p:spPr>
          <a:xfrm>
            <a:off x="3549529" y="1735275"/>
            <a:ext cx="1879500" cy="20001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41" name="Google Shape;441;p40"/>
          <p:cNvSpPr/>
          <p:nvPr/>
        </p:nvSpPr>
        <p:spPr>
          <a:xfrm>
            <a:off x="3714685" y="1910926"/>
            <a:ext cx="1548900" cy="1648800"/>
          </a:xfrm>
          <a:prstGeom prst="ellipse">
            <a:avLst/>
          </a:prstGeom>
          <a:noFill/>
          <a:ln cap="flat" cmpd="sng" w="7620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263238"/>
                </a:solidFill>
                <a:latin typeface="Source Sans Pro"/>
                <a:ea typeface="Source Sans Pro"/>
                <a:cs typeface="Source Sans Pro"/>
                <a:sym typeface="Source Sans Pro"/>
              </a:rPr>
              <a:t>Low Root Mean Squared Error</a:t>
            </a:r>
            <a:endParaRPr b="1" sz="1600">
              <a:solidFill>
                <a:srgbClr val="263238"/>
              </a:solidFill>
              <a:latin typeface="Source Sans Pro"/>
              <a:ea typeface="Source Sans Pro"/>
              <a:cs typeface="Source Sans Pro"/>
              <a:sym typeface="Source Sans Pro"/>
            </a:endParaRPr>
          </a:p>
          <a:p>
            <a:pPr indent="0" lvl="0" marL="0" rtl="0" algn="ctr">
              <a:spcBef>
                <a:spcPts val="0"/>
              </a:spcBef>
              <a:spcAft>
                <a:spcPts val="0"/>
              </a:spcAft>
              <a:buNone/>
            </a:pPr>
            <a:r>
              <a:rPr lang="en" sz="1600">
                <a:solidFill>
                  <a:srgbClr val="263238"/>
                </a:solidFill>
                <a:latin typeface="Source Sans Pro"/>
                <a:ea typeface="Source Sans Pro"/>
                <a:cs typeface="Source Sans Pro"/>
                <a:sym typeface="Source Sans Pro"/>
              </a:rPr>
              <a:t>($) Value</a:t>
            </a:r>
            <a:endParaRPr sz="1600">
              <a:solidFill>
                <a:srgbClr val="263238"/>
              </a:solidFill>
              <a:latin typeface="Source Sans Pro"/>
              <a:ea typeface="Source Sans Pro"/>
              <a:cs typeface="Source Sans Pro"/>
              <a:sym typeface="Source Sans Pro"/>
            </a:endParaRPr>
          </a:p>
        </p:txBody>
      </p:sp>
      <p:sp>
        <p:nvSpPr>
          <p:cNvPr id="442" name="Google Shape;442;p40"/>
          <p:cNvSpPr/>
          <p:nvPr/>
        </p:nvSpPr>
        <p:spPr>
          <a:xfrm>
            <a:off x="748479" y="1735275"/>
            <a:ext cx="1879500" cy="20001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43" name="Google Shape;443;p40"/>
          <p:cNvSpPr/>
          <p:nvPr/>
        </p:nvSpPr>
        <p:spPr>
          <a:xfrm>
            <a:off x="913635" y="1910926"/>
            <a:ext cx="1548900" cy="1648800"/>
          </a:xfrm>
          <a:prstGeom prst="ellipse">
            <a:avLst/>
          </a:prstGeom>
          <a:noFill/>
          <a:ln cap="flat" cmpd="sng" w="7620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263238"/>
                </a:solidFill>
                <a:latin typeface="Source Sans Pro"/>
                <a:ea typeface="Source Sans Pro"/>
                <a:cs typeface="Source Sans Pro"/>
                <a:sym typeface="Source Sans Pro"/>
              </a:rPr>
              <a:t>High R2 Score</a:t>
            </a:r>
            <a:endParaRPr b="1" sz="1600">
              <a:solidFill>
                <a:srgbClr val="263238"/>
              </a:solidFill>
              <a:latin typeface="Source Sans Pro"/>
              <a:ea typeface="Source Sans Pro"/>
              <a:cs typeface="Source Sans Pro"/>
              <a:sym typeface="Source Sans Pro"/>
            </a:endParaRPr>
          </a:p>
          <a:p>
            <a:pPr indent="0" lvl="0" marL="0" rtl="0" algn="ctr">
              <a:spcBef>
                <a:spcPts val="0"/>
              </a:spcBef>
              <a:spcAft>
                <a:spcPts val="0"/>
              </a:spcAft>
              <a:buNone/>
            </a:pPr>
            <a:r>
              <a:rPr lang="en" sz="1600">
                <a:solidFill>
                  <a:srgbClr val="263238"/>
                </a:solidFill>
                <a:latin typeface="Source Sans Pro"/>
                <a:ea typeface="Source Sans Pro"/>
                <a:cs typeface="Source Sans Pro"/>
                <a:sym typeface="Source Sans Pro"/>
              </a:rPr>
              <a:t>0 - 100%</a:t>
            </a:r>
            <a:endParaRPr sz="1600">
              <a:solidFill>
                <a:srgbClr val="263238"/>
              </a:solidFill>
              <a:latin typeface="Source Sans Pro"/>
              <a:ea typeface="Source Sans Pro"/>
              <a:cs typeface="Source Sans Pro"/>
              <a:sym typeface="Source Sans Pro"/>
            </a:endParaRPr>
          </a:p>
        </p:txBody>
      </p:sp>
      <p:sp>
        <p:nvSpPr>
          <p:cNvPr id="444" name="Google Shape;444;p40"/>
          <p:cNvSpPr/>
          <p:nvPr/>
        </p:nvSpPr>
        <p:spPr>
          <a:xfrm>
            <a:off x="6516029" y="1735275"/>
            <a:ext cx="1879500" cy="20001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45" name="Google Shape;445;p40"/>
          <p:cNvSpPr/>
          <p:nvPr/>
        </p:nvSpPr>
        <p:spPr>
          <a:xfrm>
            <a:off x="6681185" y="1910926"/>
            <a:ext cx="1548900" cy="1648800"/>
          </a:xfrm>
          <a:prstGeom prst="ellipse">
            <a:avLst/>
          </a:prstGeom>
          <a:noFill/>
          <a:ln cap="flat" cmpd="sng" w="7620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263238"/>
                </a:solidFill>
                <a:latin typeface="Source Sans Pro"/>
                <a:ea typeface="Source Sans Pro"/>
                <a:cs typeface="Source Sans Pro"/>
                <a:sym typeface="Source Sans Pro"/>
              </a:rPr>
              <a:t>Optimal No.of Features</a:t>
            </a:r>
            <a:endParaRPr b="1" sz="1600">
              <a:solidFill>
                <a:srgbClr val="263238"/>
              </a:solidFill>
              <a:latin typeface="Source Sans Pro"/>
              <a:ea typeface="Source Sans Pro"/>
              <a:cs typeface="Source Sans Pro"/>
              <a:sym typeface="Source Sans Pro"/>
            </a:endParaRPr>
          </a:p>
        </p:txBody>
      </p:sp>
      <p:sp>
        <p:nvSpPr>
          <p:cNvPr id="446" name="Google Shape;446;p40"/>
          <p:cNvSpPr/>
          <p:nvPr/>
        </p:nvSpPr>
        <p:spPr>
          <a:xfrm>
            <a:off x="2989525" y="2539875"/>
            <a:ext cx="363600" cy="390900"/>
          </a:xfrm>
          <a:prstGeom prst="mathPlus">
            <a:avLst>
              <a:gd fmla="val 23520" name="adj1"/>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447" name="Google Shape;447;p40"/>
          <p:cNvSpPr/>
          <p:nvPr/>
        </p:nvSpPr>
        <p:spPr>
          <a:xfrm>
            <a:off x="5790725" y="2539875"/>
            <a:ext cx="363600" cy="390900"/>
          </a:xfrm>
          <a:prstGeom prst="mathPlus">
            <a:avLst>
              <a:gd fmla="val 23520" name="adj1"/>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1"/>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our new model is faring</a:t>
            </a:r>
            <a:endParaRPr/>
          </a:p>
        </p:txBody>
      </p:sp>
      <p:sp>
        <p:nvSpPr>
          <p:cNvPr id="453" name="Google Shape;453;p41"/>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454" name="Google Shape;454;p41"/>
          <p:cNvGraphicFramePr/>
          <p:nvPr/>
        </p:nvGraphicFramePr>
        <p:xfrm>
          <a:off x="786163" y="1720070"/>
          <a:ext cx="3000000" cy="3000000"/>
        </p:xfrm>
        <a:graphic>
          <a:graphicData uri="http://schemas.openxmlformats.org/drawingml/2006/table">
            <a:tbl>
              <a:tblPr>
                <a:noFill/>
                <a:tableStyleId>{0B56BB1C-A062-4A21-A22B-08A7FC37BA85}</a:tableStyleId>
              </a:tblPr>
              <a:tblGrid>
                <a:gridCol w="1355775"/>
                <a:gridCol w="1553975"/>
                <a:gridCol w="1553975"/>
                <a:gridCol w="1553975"/>
                <a:gridCol w="1553975"/>
              </a:tblGrid>
              <a:tr h="326675">
                <a:tc>
                  <a:txBody>
                    <a:bodyPr/>
                    <a:lstStyle/>
                    <a:p>
                      <a:pPr indent="0" lvl="0" marL="0" rtl="0" algn="r">
                        <a:spcBef>
                          <a:spcPts val="0"/>
                        </a:spcBef>
                        <a:spcAft>
                          <a:spcPts val="0"/>
                        </a:spcAft>
                        <a:buNone/>
                      </a:pPr>
                      <a:r>
                        <a:t/>
                      </a:r>
                      <a:endParaRPr sz="800">
                        <a:solidFill>
                          <a:schemeClr val="dk2"/>
                        </a:solidFill>
                        <a:latin typeface="Source Sans Pro"/>
                        <a:ea typeface="Source Sans Pro"/>
                        <a:cs typeface="Source Sans Pro"/>
                        <a:sym typeface="Source Sans Pro"/>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Source Sans Pro"/>
                          <a:ea typeface="Source Sans Pro"/>
                          <a:cs typeface="Source Sans Pro"/>
                          <a:sym typeface="Source Sans Pro"/>
                        </a:rPr>
                        <a:t>TRAINING SET</a:t>
                      </a:r>
                      <a:endParaRPr sz="1200">
                        <a:solidFill>
                          <a:schemeClr val="lt1"/>
                        </a:solidFill>
                        <a:latin typeface="Source Sans Pro"/>
                        <a:ea typeface="Source Sans Pro"/>
                        <a:cs typeface="Source Sans Pro"/>
                        <a:sym typeface="Source Sans Pro"/>
                      </a:endParaRPr>
                    </a:p>
                    <a:p>
                      <a:pPr indent="0" lvl="0" marL="0" rtl="0" algn="ctr">
                        <a:spcBef>
                          <a:spcPts val="0"/>
                        </a:spcBef>
                        <a:spcAft>
                          <a:spcPts val="0"/>
                        </a:spcAft>
                        <a:buNone/>
                      </a:pPr>
                      <a:r>
                        <a:rPr lang="en" sz="1200">
                          <a:solidFill>
                            <a:schemeClr val="lt1"/>
                          </a:solidFill>
                          <a:latin typeface="Source Sans Pro"/>
                          <a:ea typeface="Source Sans Pro"/>
                          <a:cs typeface="Source Sans Pro"/>
                          <a:sym typeface="Source Sans Pro"/>
                        </a:rPr>
                        <a:t>R</a:t>
                      </a:r>
                      <a:r>
                        <a:rPr baseline="30000" lang="en" sz="1200">
                          <a:solidFill>
                            <a:schemeClr val="lt1"/>
                          </a:solidFill>
                          <a:latin typeface="Source Sans Pro"/>
                          <a:ea typeface="Source Sans Pro"/>
                          <a:cs typeface="Source Sans Pro"/>
                          <a:sym typeface="Source Sans Pro"/>
                        </a:rPr>
                        <a:t>2</a:t>
                      </a:r>
                      <a:r>
                        <a:rPr lang="en" sz="1200">
                          <a:solidFill>
                            <a:schemeClr val="lt1"/>
                          </a:solidFill>
                          <a:latin typeface="Source Sans Pro"/>
                          <a:ea typeface="Source Sans Pro"/>
                          <a:cs typeface="Source Sans Pro"/>
                          <a:sym typeface="Source Sans Pro"/>
                        </a:rPr>
                        <a:t> SCORE (%)</a:t>
                      </a:r>
                      <a:endParaRPr sz="1200">
                        <a:solidFill>
                          <a:schemeClr val="lt1"/>
                        </a:solidFill>
                        <a:latin typeface="Source Sans Pro"/>
                        <a:ea typeface="Source Sans Pro"/>
                        <a:cs typeface="Source Sans Pro"/>
                        <a:sym typeface="Source Sans Pr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chemeClr val="lt1"/>
                          </a:solidFill>
                          <a:latin typeface="Source Sans Pro"/>
                          <a:ea typeface="Source Sans Pro"/>
                          <a:cs typeface="Source Sans Pro"/>
                          <a:sym typeface="Source Sans Pro"/>
                        </a:rPr>
                        <a:t>TEST SET </a:t>
                      </a:r>
                      <a:r>
                        <a:rPr lang="en" sz="1200">
                          <a:solidFill>
                            <a:schemeClr val="lt1"/>
                          </a:solidFill>
                          <a:latin typeface="Source Sans Pro"/>
                          <a:ea typeface="Source Sans Pro"/>
                          <a:cs typeface="Source Sans Pro"/>
                          <a:sym typeface="Source Sans Pro"/>
                        </a:rPr>
                        <a:t>R</a:t>
                      </a:r>
                      <a:r>
                        <a:rPr baseline="30000" lang="en" sz="1200">
                          <a:solidFill>
                            <a:schemeClr val="lt1"/>
                          </a:solidFill>
                          <a:latin typeface="Source Sans Pro"/>
                          <a:ea typeface="Source Sans Pro"/>
                          <a:cs typeface="Source Sans Pro"/>
                          <a:sym typeface="Source Sans Pro"/>
                        </a:rPr>
                        <a:t>2</a:t>
                      </a:r>
                      <a:r>
                        <a:rPr lang="en" sz="1200">
                          <a:solidFill>
                            <a:schemeClr val="lt1"/>
                          </a:solidFill>
                          <a:latin typeface="Source Sans Pro"/>
                          <a:ea typeface="Source Sans Pro"/>
                          <a:cs typeface="Source Sans Pro"/>
                          <a:sym typeface="Source Sans Pro"/>
                        </a:rPr>
                        <a:t> </a:t>
                      </a:r>
                      <a:r>
                        <a:rPr lang="en" sz="1200">
                          <a:solidFill>
                            <a:schemeClr val="lt1"/>
                          </a:solidFill>
                          <a:latin typeface="Source Sans Pro"/>
                          <a:ea typeface="Source Sans Pro"/>
                          <a:cs typeface="Source Sans Pro"/>
                          <a:sym typeface="Source Sans Pro"/>
                        </a:rPr>
                        <a:t>SCORE (%)</a:t>
                      </a:r>
                      <a:endParaRPr sz="1200">
                        <a:solidFill>
                          <a:schemeClr val="lt1"/>
                        </a:solidFill>
                        <a:latin typeface="Source Sans Pro"/>
                        <a:ea typeface="Source Sans Pro"/>
                        <a:cs typeface="Source Sans Pro"/>
                        <a:sym typeface="Source Sans Pro"/>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chemeClr val="lt1"/>
                          </a:solidFill>
                          <a:latin typeface="Source Sans Pro"/>
                          <a:ea typeface="Source Sans Pro"/>
                          <a:cs typeface="Source Sans Pro"/>
                          <a:sym typeface="Source Sans Pro"/>
                        </a:rPr>
                        <a:t>MARGIN OF ERROR ($)</a:t>
                      </a:r>
                      <a:endParaRPr sz="1200">
                        <a:solidFill>
                          <a:schemeClr val="lt1"/>
                        </a:solidFill>
                        <a:latin typeface="Source Sans Pro"/>
                        <a:ea typeface="Source Sans Pro"/>
                        <a:cs typeface="Source Sans Pro"/>
                        <a:sym typeface="Source Sans Pro"/>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chemeClr val="lt1"/>
                          </a:solidFill>
                          <a:latin typeface="Source Sans Pro"/>
                          <a:ea typeface="Source Sans Pro"/>
                          <a:cs typeface="Source Sans Pro"/>
                          <a:sym typeface="Source Sans Pro"/>
                        </a:rPr>
                        <a:t># OF HOUSING FEATURES</a:t>
                      </a:r>
                      <a:endParaRPr sz="1200">
                        <a:solidFill>
                          <a:schemeClr val="lt1"/>
                        </a:solidFill>
                        <a:latin typeface="Source Sans Pro"/>
                        <a:ea typeface="Source Sans Pro"/>
                        <a:cs typeface="Source Sans Pro"/>
                        <a:sym typeface="Source Sans Pro"/>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r>
              <a:tr h="410675">
                <a:tc>
                  <a:txBody>
                    <a:bodyPr/>
                    <a:lstStyle/>
                    <a:p>
                      <a:pPr indent="0" lvl="0" marL="0" rtl="0" algn="r">
                        <a:spcBef>
                          <a:spcPts val="0"/>
                        </a:spcBef>
                        <a:spcAft>
                          <a:spcPts val="0"/>
                        </a:spcAft>
                        <a:buNone/>
                      </a:pPr>
                      <a:r>
                        <a:rPr lang="en" sz="1500">
                          <a:solidFill>
                            <a:schemeClr val="dk2"/>
                          </a:solidFill>
                          <a:latin typeface="Source Sans Pro"/>
                          <a:ea typeface="Source Sans Pro"/>
                          <a:cs typeface="Source Sans Pro"/>
                          <a:sym typeface="Source Sans Pro"/>
                        </a:rPr>
                        <a:t>Current Model</a:t>
                      </a:r>
                      <a:endParaRPr sz="1500">
                        <a:solidFill>
                          <a:schemeClr val="dk2"/>
                        </a:solidFill>
                        <a:latin typeface="Source Sans Pro"/>
                        <a:ea typeface="Source Sans Pro"/>
                        <a:cs typeface="Source Sans Pro"/>
                        <a:sym typeface="Source Sans Pro"/>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1"/>
                          </a:solidFill>
                          <a:latin typeface="Roboto Slab"/>
                          <a:ea typeface="Roboto Slab"/>
                          <a:cs typeface="Roboto Slab"/>
                          <a:sym typeface="Roboto Slab"/>
                        </a:rPr>
                        <a:t>83.22</a:t>
                      </a:r>
                      <a:endParaRPr b="1">
                        <a:solidFill>
                          <a:schemeClr val="accent1"/>
                        </a:solidFill>
                        <a:latin typeface="Roboto Slab"/>
                        <a:ea typeface="Roboto Slab"/>
                        <a:cs typeface="Roboto Slab"/>
                        <a:sym typeface="Roboto Sla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1"/>
                          </a:solidFill>
                          <a:latin typeface="Roboto Slab"/>
                          <a:ea typeface="Roboto Slab"/>
                          <a:cs typeface="Roboto Slab"/>
                          <a:sym typeface="Roboto Slab"/>
                        </a:rPr>
                        <a:t>83.75</a:t>
                      </a:r>
                      <a:endParaRPr sz="800">
                        <a:solidFill>
                          <a:schemeClr val="accent1"/>
                        </a:solidFill>
                        <a:latin typeface="Source Sans Pro"/>
                        <a:ea typeface="Source Sans Pro"/>
                        <a:cs typeface="Source Sans Pro"/>
                        <a:sym typeface="Source Sans Pro"/>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1"/>
                          </a:solidFill>
                          <a:latin typeface="Roboto Slab"/>
                          <a:ea typeface="Roboto Slab"/>
                          <a:cs typeface="Roboto Slab"/>
                          <a:sym typeface="Roboto Slab"/>
                        </a:rPr>
                        <a:t>29,854</a:t>
                      </a:r>
                      <a:endParaRPr sz="1100">
                        <a:solidFill>
                          <a:schemeClr val="accent1"/>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1"/>
                          </a:solidFill>
                        </a:rPr>
                        <a:t>6</a:t>
                      </a:r>
                      <a:endParaRPr b="1">
                        <a:solidFill>
                          <a:schemeClr val="accent1"/>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10675">
                <a:tc>
                  <a:txBody>
                    <a:bodyPr/>
                    <a:lstStyle/>
                    <a:p>
                      <a:pPr indent="0" lvl="0" marL="0" rtl="0" algn="r">
                        <a:spcBef>
                          <a:spcPts val="0"/>
                        </a:spcBef>
                        <a:spcAft>
                          <a:spcPts val="0"/>
                        </a:spcAft>
                        <a:buNone/>
                      </a:pPr>
                      <a:r>
                        <a:rPr lang="en" sz="1500">
                          <a:solidFill>
                            <a:schemeClr val="dk2"/>
                          </a:solidFill>
                          <a:latin typeface="Source Sans Pro"/>
                          <a:ea typeface="Source Sans Pro"/>
                          <a:cs typeface="Source Sans Pro"/>
                          <a:sym typeface="Source Sans Pro"/>
                        </a:rPr>
                        <a:t>Market Best</a:t>
                      </a:r>
                      <a:endParaRPr sz="1500">
                        <a:solidFill>
                          <a:schemeClr val="dk2"/>
                        </a:solidFill>
                        <a:latin typeface="Source Sans Pro"/>
                        <a:ea typeface="Source Sans Pro"/>
                        <a:cs typeface="Source Sans Pro"/>
                        <a:sym typeface="Source Sans Pro"/>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1"/>
                          </a:solidFill>
                        </a:rPr>
                        <a:t>84.12</a:t>
                      </a:r>
                      <a:endParaRPr b="1">
                        <a:solidFill>
                          <a:schemeClr val="accent1"/>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1"/>
                          </a:solidFill>
                        </a:rPr>
                        <a:t>85.57</a:t>
                      </a:r>
                      <a:endParaRPr b="1">
                        <a:solidFill>
                          <a:schemeClr val="accent1"/>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1"/>
                          </a:solidFill>
                        </a:rPr>
                        <a:t>27,000</a:t>
                      </a:r>
                      <a:endParaRPr b="1">
                        <a:solidFill>
                          <a:schemeClr val="accent1"/>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1"/>
                          </a:solidFill>
                        </a:rPr>
                        <a:t>17</a:t>
                      </a:r>
                      <a:endParaRPr b="1">
                        <a:solidFill>
                          <a:schemeClr val="accent1"/>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10675">
                <a:tc>
                  <a:txBody>
                    <a:bodyPr/>
                    <a:lstStyle/>
                    <a:p>
                      <a:pPr indent="0" lvl="0" marL="0" rtl="0" algn="r">
                        <a:spcBef>
                          <a:spcPts val="0"/>
                        </a:spcBef>
                        <a:spcAft>
                          <a:spcPts val="0"/>
                        </a:spcAft>
                        <a:buNone/>
                      </a:pPr>
                      <a:r>
                        <a:rPr b="1" lang="en" sz="1500">
                          <a:solidFill>
                            <a:schemeClr val="dk2"/>
                          </a:solidFill>
                          <a:latin typeface="Source Sans Pro"/>
                          <a:ea typeface="Source Sans Pro"/>
                          <a:cs typeface="Source Sans Pro"/>
                          <a:sym typeface="Source Sans Pro"/>
                        </a:rPr>
                        <a:t>New Model</a:t>
                      </a:r>
                      <a:endParaRPr b="1" sz="1500">
                        <a:solidFill>
                          <a:schemeClr val="dk2"/>
                        </a:solidFill>
                        <a:latin typeface="Source Sans Pro"/>
                        <a:ea typeface="Source Sans Pro"/>
                        <a:cs typeface="Source Sans Pro"/>
                        <a:sym typeface="Source Sans Pro"/>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1"/>
                          </a:solidFill>
                        </a:rPr>
                        <a:t>86.96</a:t>
                      </a:r>
                      <a:endParaRPr sz="800">
                        <a:solidFill>
                          <a:schemeClr val="accent1"/>
                        </a:solidFill>
                        <a:latin typeface="Source Sans Pro"/>
                        <a:ea typeface="Source Sans Pro"/>
                        <a:cs typeface="Source Sans Pro"/>
                        <a:sym typeface="Source Sans Pro"/>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1"/>
                          </a:solidFill>
                        </a:rPr>
                        <a:t>89.55</a:t>
                      </a:r>
                      <a:endParaRPr sz="800">
                        <a:solidFill>
                          <a:schemeClr val="accent1"/>
                        </a:solidFill>
                        <a:latin typeface="Source Sans Pro"/>
                        <a:ea typeface="Source Sans Pro"/>
                        <a:cs typeface="Source Sans Pro"/>
                        <a:sym typeface="Source Sans Pro"/>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1"/>
                          </a:solidFill>
                        </a:rPr>
                        <a:t>24,488</a:t>
                      </a:r>
                      <a:endParaRPr sz="800">
                        <a:solidFill>
                          <a:schemeClr val="accent1"/>
                        </a:solidFill>
                        <a:latin typeface="Source Sans Pro"/>
                        <a:ea typeface="Source Sans Pro"/>
                        <a:cs typeface="Source Sans Pro"/>
                        <a:sym typeface="Source Sans Pro"/>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1"/>
                          </a:solidFill>
                        </a:rPr>
                        <a:t>13</a:t>
                      </a:r>
                      <a:endParaRPr sz="800">
                        <a:solidFill>
                          <a:schemeClr val="accent1"/>
                        </a:solidFill>
                        <a:latin typeface="Source Sans Pro"/>
                        <a:ea typeface="Source Sans Pro"/>
                        <a:cs typeface="Source Sans Pro"/>
                        <a:sym typeface="Source Sans Pro"/>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
        <p:nvSpPr>
          <p:cNvPr id="455" name="Google Shape;455;p41"/>
          <p:cNvSpPr/>
          <p:nvPr/>
        </p:nvSpPr>
        <p:spPr>
          <a:xfrm>
            <a:off x="786575" y="3088975"/>
            <a:ext cx="7571700" cy="3936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5"/>
          <p:cNvSpPr txBox="1"/>
          <p:nvPr>
            <p:ph type="ctrTitle"/>
          </p:nvPr>
        </p:nvSpPr>
        <p:spPr>
          <a:xfrm>
            <a:off x="1546025" y="1754794"/>
            <a:ext cx="58326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solidFill>
                  <a:schemeClr val="accent4"/>
                </a:solidFill>
              </a:rPr>
              <a:t>1</a:t>
            </a:r>
            <a:r>
              <a:rPr lang="en" sz="6000">
                <a:solidFill>
                  <a:schemeClr val="accent4"/>
                </a:solidFill>
              </a:rPr>
              <a:t>.</a:t>
            </a:r>
            <a:endParaRPr sz="6000">
              <a:solidFill>
                <a:schemeClr val="accent4"/>
              </a:solidFill>
            </a:endParaRPr>
          </a:p>
          <a:p>
            <a:pPr indent="0" lvl="0" marL="0" rtl="0" algn="l">
              <a:spcBef>
                <a:spcPts val="0"/>
              </a:spcBef>
              <a:spcAft>
                <a:spcPts val="0"/>
              </a:spcAft>
              <a:buNone/>
            </a:pPr>
            <a:r>
              <a:rPr lang="en"/>
              <a:t>Background</a:t>
            </a:r>
            <a:endParaRPr/>
          </a:p>
        </p:txBody>
      </p:sp>
      <p:sp>
        <p:nvSpPr>
          <p:cNvPr id="124" name="Google Shape;124;p15"/>
          <p:cNvSpPr txBox="1"/>
          <p:nvPr>
            <p:ph idx="1" type="subTitle"/>
          </p:nvPr>
        </p:nvSpPr>
        <p:spPr>
          <a:xfrm>
            <a:off x="1546025" y="3011511"/>
            <a:ext cx="58326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400"/>
              <a:t>Who we are and what we do</a:t>
            </a:r>
            <a:endParaRPr i="1" sz="2400"/>
          </a:p>
        </p:txBody>
      </p:sp>
      <p:sp>
        <p:nvSpPr>
          <p:cNvPr id="125" name="Google Shape;125;p15"/>
          <p:cNvSpPr txBox="1"/>
          <p:nvPr>
            <p:ph idx="4294967295"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2"/>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Predictive capabilities and reliability</a:t>
            </a:r>
            <a:endParaRPr/>
          </a:p>
        </p:txBody>
      </p:sp>
      <p:pic>
        <p:nvPicPr>
          <p:cNvPr id="461" name="Google Shape;461;p42"/>
          <p:cNvPicPr preferRelativeResize="0"/>
          <p:nvPr/>
        </p:nvPicPr>
        <p:blipFill>
          <a:blip r:embed="rId3">
            <a:alphaModFix/>
          </a:blip>
          <a:stretch>
            <a:fillRect/>
          </a:stretch>
        </p:blipFill>
        <p:spPr>
          <a:xfrm>
            <a:off x="1708413" y="1101626"/>
            <a:ext cx="5727176" cy="3175450"/>
          </a:xfrm>
          <a:prstGeom prst="rect">
            <a:avLst/>
          </a:prstGeom>
          <a:noFill/>
          <a:ln>
            <a:noFill/>
          </a:ln>
        </p:spPr>
      </p:pic>
      <p:sp>
        <p:nvSpPr>
          <p:cNvPr id="462" name="Google Shape;462;p42"/>
          <p:cNvSpPr txBox="1"/>
          <p:nvPr>
            <p:ph idx="1" type="body"/>
          </p:nvPr>
        </p:nvSpPr>
        <p:spPr>
          <a:xfrm>
            <a:off x="1762975" y="4367975"/>
            <a:ext cx="6061200" cy="702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700">
                <a:solidFill>
                  <a:schemeClr val="accent1"/>
                </a:solidFill>
              </a:rPr>
              <a:t>Predicted values</a:t>
            </a:r>
            <a:r>
              <a:rPr b="1" lang="en" sz="1700"/>
              <a:t> are within close proximity of </a:t>
            </a:r>
            <a:r>
              <a:rPr b="1" lang="en" sz="1700">
                <a:solidFill>
                  <a:srgbClr val="FF0000"/>
                </a:solidFill>
              </a:rPr>
              <a:t>actual values</a:t>
            </a:r>
            <a:endParaRPr b="1" sz="1700">
              <a:solidFill>
                <a:srgbClr val="FF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3"/>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Influence of each feature on pricing</a:t>
            </a:r>
            <a:endParaRPr/>
          </a:p>
        </p:txBody>
      </p:sp>
      <p:sp>
        <p:nvSpPr>
          <p:cNvPr id="468" name="Google Shape;468;p43"/>
          <p:cNvSpPr txBox="1"/>
          <p:nvPr>
            <p:ph idx="1" type="body"/>
          </p:nvPr>
        </p:nvSpPr>
        <p:spPr>
          <a:xfrm>
            <a:off x="5775325" y="1908725"/>
            <a:ext cx="3248100" cy="1753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800">
                <a:solidFill>
                  <a:schemeClr val="accent3"/>
                </a:solidFill>
              </a:rPr>
              <a:t>Top 3 Predictors</a:t>
            </a:r>
            <a:endParaRPr b="1" sz="1800">
              <a:solidFill>
                <a:schemeClr val="accent3"/>
              </a:solidFill>
            </a:endParaRPr>
          </a:p>
          <a:p>
            <a:pPr indent="-342900" lvl="0" marL="457200" rtl="0" algn="l">
              <a:spcBef>
                <a:spcPts val="600"/>
              </a:spcBef>
              <a:spcAft>
                <a:spcPts val="0"/>
              </a:spcAft>
              <a:buClr>
                <a:schemeClr val="accent3"/>
              </a:buClr>
              <a:buSzPts val="1800"/>
              <a:buAutoNum type="arabicPeriod"/>
            </a:pPr>
            <a:r>
              <a:rPr lang="en" sz="1800">
                <a:solidFill>
                  <a:schemeClr val="accent3"/>
                </a:solidFill>
              </a:rPr>
              <a:t>Overall Quality</a:t>
            </a:r>
            <a:endParaRPr sz="1800">
              <a:solidFill>
                <a:schemeClr val="accent3"/>
              </a:solidFill>
            </a:endParaRPr>
          </a:p>
          <a:p>
            <a:pPr indent="-342900" lvl="0" marL="457200" rtl="0" algn="l">
              <a:spcBef>
                <a:spcPts val="0"/>
              </a:spcBef>
              <a:spcAft>
                <a:spcPts val="0"/>
              </a:spcAft>
              <a:buClr>
                <a:schemeClr val="accent3"/>
              </a:buClr>
              <a:buSzPts val="1800"/>
              <a:buAutoNum type="arabicPeriod"/>
            </a:pPr>
            <a:r>
              <a:rPr lang="en" sz="1800">
                <a:solidFill>
                  <a:schemeClr val="accent3"/>
                </a:solidFill>
              </a:rPr>
              <a:t>Above ground living area (Sq. ft.)</a:t>
            </a:r>
            <a:endParaRPr sz="1800">
              <a:solidFill>
                <a:schemeClr val="accent3"/>
              </a:solidFill>
            </a:endParaRPr>
          </a:p>
          <a:p>
            <a:pPr indent="-342900" lvl="0" marL="457200" rtl="0" algn="l">
              <a:spcBef>
                <a:spcPts val="0"/>
              </a:spcBef>
              <a:spcAft>
                <a:spcPts val="0"/>
              </a:spcAft>
              <a:buClr>
                <a:schemeClr val="accent3"/>
              </a:buClr>
              <a:buSzPts val="1800"/>
              <a:buAutoNum type="arabicPeriod"/>
            </a:pPr>
            <a:r>
              <a:rPr lang="en" sz="1800">
                <a:solidFill>
                  <a:schemeClr val="accent3"/>
                </a:solidFill>
              </a:rPr>
              <a:t>Year Built</a:t>
            </a:r>
            <a:endParaRPr sz="1800">
              <a:solidFill>
                <a:schemeClr val="accent3"/>
              </a:solidFill>
            </a:endParaRPr>
          </a:p>
        </p:txBody>
      </p:sp>
      <p:pic>
        <p:nvPicPr>
          <p:cNvPr id="469" name="Google Shape;469;p43"/>
          <p:cNvPicPr preferRelativeResize="0"/>
          <p:nvPr/>
        </p:nvPicPr>
        <p:blipFill>
          <a:blip r:embed="rId3">
            <a:alphaModFix/>
          </a:blip>
          <a:stretch>
            <a:fillRect/>
          </a:stretch>
        </p:blipFill>
        <p:spPr>
          <a:xfrm>
            <a:off x="107575" y="1104450"/>
            <a:ext cx="5554175" cy="3827975"/>
          </a:xfrm>
          <a:prstGeom prst="rect">
            <a:avLst/>
          </a:prstGeom>
          <a:noFill/>
          <a:ln>
            <a:noFill/>
          </a:ln>
        </p:spPr>
      </p:pic>
      <p:sp>
        <p:nvSpPr>
          <p:cNvPr id="470" name="Google Shape;470;p43"/>
          <p:cNvSpPr/>
          <p:nvPr/>
        </p:nvSpPr>
        <p:spPr>
          <a:xfrm>
            <a:off x="733400" y="1271200"/>
            <a:ext cx="821400" cy="751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3"/>
          <p:cNvSpPr txBox="1"/>
          <p:nvPr/>
        </p:nvSpPr>
        <p:spPr>
          <a:xfrm>
            <a:off x="2013250" y="1010725"/>
            <a:ext cx="29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Sans Pro"/>
                <a:ea typeface="Source Sans Pro"/>
                <a:cs typeface="Source Sans Pro"/>
                <a:sym typeface="Source Sans Pro"/>
              </a:rPr>
              <a:t>Bar Plot of Predictor Strength</a:t>
            </a:r>
            <a:endParaRPr b="1">
              <a:latin typeface="Source Sans Pro"/>
              <a:ea typeface="Source Sans Pro"/>
              <a:cs typeface="Source Sans Pro"/>
              <a:sym typeface="Source Sans P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4"/>
          <p:cNvSpPr txBox="1"/>
          <p:nvPr>
            <p:ph type="ctrTitle"/>
          </p:nvPr>
        </p:nvSpPr>
        <p:spPr>
          <a:xfrm>
            <a:off x="1552625" y="2571744"/>
            <a:ext cx="58326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solidFill>
                  <a:schemeClr val="accent4"/>
                </a:solidFill>
              </a:rPr>
              <a:t>6</a:t>
            </a:r>
            <a:r>
              <a:rPr lang="en" sz="6000">
                <a:solidFill>
                  <a:schemeClr val="accent4"/>
                </a:solidFill>
              </a:rPr>
              <a:t>.</a:t>
            </a:r>
            <a:endParaRPr sz="6000">
              <a:solidFill>
                <a:schemeClr val="accent4"/>
              </a:solidFill>
            </a:endParaRPr>
          </a:p>
          <a:p>
            <a:pPr indent="0" lvl="0" marL="0" rtl="0" algn="l">
              <a:spcBef>
                <a:spcPts val="0"/>
              </a:spcBef>
              <a:spcAft>
                <a:spcPts val="0"/>
              </a:spcAft>
              <a:buNone/>
            </a:pPr>
            <a:r>
              <a:rPr lang="en"/>
              <a:t>Conclusion &amp; Recommendations</a:t>
            </a:r>
            <a:endParaRPr/>
          </a:p>
        </p:txBody>
      </p:sp>
      <p:sp>
        <p:nvSpPr>
          <p:cNvPr id="477" name="Google Shape;477;p44"/>
          <p:cNvSpPr txBox="1"/>
          <p:nvPr>
            <p:ph idx="4294967295"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8" name="Google Shape;478;p44"/>
          <p:cNvSpPr txBox="1"/>
          <p:nvPr>
            <p:ph idx="1" type="subTitle"/>
          </p:nvPr>
        </p:nvSpPr>
        <p:spPr>
          <a:xfrm>
            <a:off x="1552625" y="3616011"/>
            <a:ext cx="58326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400"/>
              <a:t>Summing up our findings</a:t>
            </a:r>
            <a:endParaRPr i="1" sz="2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5"/>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a nutshell</a:t>
            </a:r>
            <a:endParaRPr/>
          </a:p>
        </p:txBody>
      </p:sp>
      <p:graphicFrame>
        <p:nvGraphicFramePr>
          <p:cNvPr id="484" name="Google Shape;484;p45"/>
          <p:cNvGraphicFramePr/>
          <p:nvPr/>
        </p:nvGraphicFramePr>
        <p:xfrm>
          <a:off x="912300" y="1707188"/>
          <a:ext cx="3000000" cy="3000000"/>
        </p:xfrm>
        <a:graphic>
          <a:graphicData uri="http://schemas.openxmlformats.org/drawingml/2006/table">
            <a:tbl>
              <a:tblPr>
                <a:noFill/>
                <a:tableStyleId>{0B56BB1C-A062-4A21-A22B-08A7FC37BA85}</a:tableStyleId>
              </a:tblPr>
              <a:tblGrid>
                <a:gridCol w="2778800"/>
              </a:tblGrid>
              <a:tr h="427925">
                <a:tc>
                  <a:txBody>
                    <a:bodyPr/>
                    <a:lstStyle/>
                    <a:p>
                      <a:pPr indent="0" lvl="0" marL="0" rtl="0" algn="l">
                        <a:spcBef>
                          <a:spcPts val="0"/>
                        </a:spcBef>
                        <a:spcAft>
                          <a:spcPts val="0"/>
                        </a:spcAft>
                        <a:buNone/>
                      </a:pPr>
                      <a:r>
                        <a:rPr b="1" lang="en" sz="1800">
                          <a:latin typeface="Source Sans Pro"/>
                          <a:ea typeface="Source Sans Pro"/>
                          <a:cs typeface="Source Sans Pro"/>
                          <a:sym typeface="Source Sans Pro"/>
                        </a:rPr>
                        <a:t>Current</a:t>
                      </a:r>
                      <a:r>
                        <a:rPr b="1" lang="en" sz="1800">
                          <a:latin typeface="Source Sans Pro"/>
                          <a:ea typeface="Source Sans Pro"/>
                          <a:cs typeface="Source Sans Pro"/>
                          <a:sym typeface="Source Sans Pro"/>
                        </a:rPr>
                        <a:t> Price Predictors</a:t>
                      </a:r>
                      <a:endParaRPr b="1" sz="1800">
                        <a:latin typeface="Source Sans Pro"/>
                        <a:ea typeface="Source Sans Pro"/>
                        <a:cs typeface="Source Sans Pro"/>
                        <a:sym typeface="Source Sans Pro"/>
                      </a:endParaRPr>
                    </a:p>
                  </a:txBody>
                  <a:tcPr marT="91425" marB="91425" marR="91425" marL="91425"/>
                </a:tc>
              </a:tr>
              <a:tr h="1616225">
                <a:tc>
                  <a:txBody>
                    <a:bodyPr/>
                    <a:lstStyle/>
                    <a:p>
                      <a:pPr indent="-323850" lvl="0" marL="457200" rtl="0" algn="l">
                        <a:spcBef>
                          <a:spcPts val="600"/>
                        </a:spcBef>
                        <a:spcAft>
                          <a:spcPts val="0"/>
                        </a:spcAft>
                        <a:buClr>
                          <a:schemeClr val="dk1"/>
                        </a:buClr>
                        <a:buSzPts val="1500"/>
                        <a:buFont typeface="Source Sans Pro"/>
                        <a:buChar char="❏"/>
                      </a:pPr>
                      <a:r>
                        <a:rPr lang="en" sz="1500">
                          <a:solidFill>
                            <a:schemeClr val="dk1"/>
                          </a:solidFill>
                          <a:latin typeface="Source Sans Pro"/>
                          <a:ea typeface="Source Sans Pro"/>
                          <a:cs typeface="Source Sans Pro"/>
                          <a:sym typeface="Source Sans Pro"/>
                        </a:rPr>
                        <a:t>Overall Material Quality</a:t>
                      </a:r>
                      <a:endParaRPr sz="1500">
                        <a:solidFill>
                          <a:schemeClr val="dk1"/>
                        </a:solidFill>
                        <a:latin typeface="Source Sans Pro"/>
                        <a:ea typeface="Source Sans Pro"/>
                        <a:cs typeface="Source Sans Pro"/>
                        <a:sym typeface="Source Sans Pro"/>
                      </a:endParaRPr>
                    </a:p>
                    <a:p>
                      <a:pPr indent="-323850" lvl="0" marL="457200" rtl="0" algn="l">
                        <a:spcBef>
                          <a:spcPts val="0"/>
                        </a:spcBef>
                        <a:spcAft>
                          <a:spcPts val="0"/>
                        </a:spcAft>
                        <a:buClr>
                          <a:schemeClr val="dk1"/>
                        </a:buClr>
                        <a:buSzPts val="1500"/>
                        <a:buFont typeface="Source Sans Pro"/>
                        <a:buChar char="❏"/>
                      </a:pPr>
                      <a:r>
                        <a:rPr lang="en" sz="1500">
                          <a:solidFill>
                            <a:schemeClr val="dk1"/>
                          </a:solidFill>
                          <a:latin typeface="Source Sans Pro"/>
                          <a:ea typeface="Source Sans Pro"/>
                          <a:cs typeface="Source Sans Pro"/>
                          <a:sym typeface="Source Sans Pro"/>
                        </a:rPr>
                        <a:t>Living Area size</a:t>
                      </a:r>
                      <a:endParaRPr sz="1500">
                        <a:solidFill>
                          <a:schemeClr val="dk1"/>
                        </a:solidFill>
                        <a:latin typeface="Source Sans Pro"/>
                        <a:ea typeface="Source Sans Pro"/>
                        <a:cs typeface="Source Sans Pro"/>
                        <a:sym typeface="Source Sans Pro"/>
                      </a:endParaRPr>
                    </a:p>
                    <a:p>
                      <a:pPr indent="-323850" lvl="0" marL="457200" rtl="0" algn="l">
                        <a:spcBef>
                          <a:spcPts val="0"/>
                        </a:spcBef>
                        <a:spcAft>
                          <a:spcPts val="0"/>
                        </a:spcAft>
                        <a:buClr>
                          <a:schemeClr val="dk1"/>
                        </a:buClr>
                        <a:buSzPts val="1500"/>
                        <a:buFont typeface="Source Sans Pro"/>
                        <a:buChar char="❏"/>
                      </a:pPr>
                      <a:r>
                        <a:rPr lang="en" sz="1500">
                          <a:solidFill>
                            <a:schemeClr val="dk1"/>
                          </a:solidFill>
                          <a:latin typeface="Source Sans Pro"/>
                          <a:ea typeface="Source Sans Pro"/>
                          <a:cs typeface="Source Sans Pro"/>
                          <a:sym typeface="Source Sans Pro"/>
                        </a:rPr>
                        <a:t>Neighborhood</a:t>
                      </a:r>
                      <a:endParaRPr sz="1500">
                        <a:solidFill>
                          <a:schemeClr val="dk1"/>
                        </a:solidFill>
                        <a:latin typeface="Source Sans Pro"/>
                        <a:ea typeface="Source Sans Pro"/>
                        <a:cs typeface="Source Sans Pro"/>
                        <a:sym typeface="Source Sans Pro"/>
                      </a:endParaRPr>
                    </a:p>
                    <a:p>
                      <a:pPr indent="-323850" lvl="0" marL="457200" rtl="0" algn="l">
                        <a:spcBef>
                          <a:spcPts val="0"/>
                        </a:spcBef>
                        <a:spcAft>
                          <a:spcPts val="0"/>
                        </a:spcAft>
                        <a:buClr>
                          <a:schemeClr val="dk1"/>
                        </a:buClr>
                        <a:buSzPts val="1500"/>
                        <a:buFont typeface="Source Sans Pro"/>
                        <a:buChar char="❏"/>
                      </a:pPr>
                      <a:r>
                        <a:rPr lang="en" sz="1500">
                          <a:solidFill>
                            <a:schemeClr val="dk1"/>
                          </a:solidFill>
                          <a:latin typeface="Source Sans Pro"/>
                          <a:ea typeface="Source Sans Pro"/>
                          <a:cs typeface="Source Sans Pro"/>
                          <a:sym typeface="Source Sans Pro"/>
                        </a:rPr>
                        <a:t>1st Floor area</a:t>
                      </a:r>
                      <a:endParaRPr sz="1500">
                        <a:solidFill>
                          <a:schemeClr val="dk1"/>
                        </a:solidFill>
                        <a:latin typeface="Source Sans Pro"/>
                        <a:ea typeface="Source Sans Pro"/>
                        <a:cs typeface="Source Sans Pro"/>
                        <a:sym typeface="Source Sans Pro"/>
                      </a:endParaRPr>
                    </a:p>
                    <a:p>
                      <a:pPr indent="-323850" lvl="0" marL="457200" rtl="0" algn="l">
                        <a:spcBef>
                          <a:spcPts val="0"/>
                        </a:spcBef>
                        <a:spcAft>
                          <a:spcPts val="0"/>
                        </a:spcAft>
                        <a:buClr>
                          <a:schemeClr val="dk1"/>
                        </a:buClr>
                        <a:buSzPts val="1500"/>
                        <a:buFont typeface="Source Sans Pro"/>
                        <a:buChar char="❏"/>
                      </a:pPr>
                      <a:r>
                        <a:rPr lang="en" sz="1500">
                          <a:solidFill>
                            <a:schemeClr val="dk1"/>
                          </a:solidFill>
                          <a:latin typeface="Source Sans Pro"/>
                          <a:ea typeface="Source Sans Pro"/>
                          <a:cs typeface="Source Sans Pro"/>
                          <a:sym typeface="Source Sans Pro"/>
                        </a:rPr>
                        <a:t>Garage Area</a:t>
                      </a:r>
                      <a:endParaRPr sz="1500">
                        <a:solidFill>
                          <a:schemeClr val="dk1"/>
                        </a:solidFill>
                        <a:latin typeface="Source Sans Pro"/>
                        <a:ea typeface="Source Sans Pro"/>
                        <a:cs typeface="Source Sans Pro"/>
                        <a:sym typeface="Source Sans Pro"/>
                      </a:endParaRPr>
                    </a:p>
                    <a:p>
                      <a:pPr indent="-323850" lvl="0" marL="457200" rtl="0" algn="l">
                        <a:spcBef>
                          <a:spcPts val="0"/>
                        </a:spcBef>
                        <a:spcAft>
                          <a:spcPts val="0"/>
                        </a:spcAft>
                        <a:buClr>
                          <a:schemeClr val="dk1"/>
                        </a:buClr>
                        <a:buSzPts val="1500"/>
                        <a:buFont typeface="Source Sans Pro"/>
                        <a:buChar char="❏"/>
                      </a:pPr>
                      <a:r>
                        <a:rPr lang="en" sz="1500">
                          <a:solidFill>
                            <a:schemeClr val="dk1"/>
                          </a:solidFill>
                          <a:latin typeface="Source Sans Pro"/>
                          <a:ea typeface="Source Sans Pro"/>
                          <a:cs typeface="Source Sans Pro"/>
                          <a:sym typeface="Source Sans Pro"/>
                        </a:rPr>
                        <a:t>Basement Quality</a:t>
                      </a:r>
                      <a:endParaRPr sz="2000">
                        <a:latin typeface="Source Sans Pro"/>
                        <a:ea typeface="Source Sans Pro"/>
                        <a:cs typeface="Source Sans Pro"/>
                        <a:sym typeface="Source Sans Pro"/>
                      </a:endParaRPr>
                    </a:p>
                  </a:txBody>
                  <a:tcPr marT="91425" marB="91425" marR="91425" marL="91425"/>
                </a:tc>
              </a:tr>
            </a:tbl>
          </a:graphicData>
        </a:graphic>
      </p:graphicFrame>
      <p:graphicFrame>
        <p:nvGraphicFramePr>
          <p:cNvPr id="485" name="Google Shape;485;p45"/>
          <p:cNvGraphicFramePr/>
          <p:nvPr/>
        </p:nvGraphicFramePr>
        <p:xfrm>
          <a:off x="5498800" y="1261600"/>
          <a:ext cx="3000000" cy="3000000"/>
        </p:xfrm>
        <a:graphic>
          <a:graphicData uri="http://schemas.openxmlformats.org/drawingml/2006/table">
            <a:tbl>
              <a:tblPr>
                <a:noFill/>
                <a:tableStyleId>{0B56BB1C-A062-4A21-A22B-08A7FC37BA85}</a:tableStyleId>
              </a:tblPr>
              <a:tblGrid>
                <a:gridCol w="3145575"/>
              </a:tblGrid>
              <a:tr h="376425">
                <a:tc>
                  <a:txBody>
                    <a:bodyPr/>
                    <a:lstStyle/>
                    <a:p>
                      <a:pPr indent="0" lvl="0" marL="0" rtl="0" algn="l">
                        <a:spcBef>
                          <a:spcPts val="0"/>
                        </a:spcBef>
                        <a:spcAft>
                          <a:spcPts val="0"/>
                        </a:spcAft>
                        <a:buNone/>
                      </a:pPr>
                      <a:r>
                        <a:rPr b="1" lang="en" sz="1800">
                          <a:latin typeface="Source Sans Pro"/>
                          <a:ea typeface="Source Sans Pro"/>
                          <a:cs typeface="Source Sans Pro"/>
                          <a:sym typeface="Source Sans Pro"/>
                        </a:rPr>
                        <a:t>New Set of </a:t>
                      </a:r>
                      <a:r>
                        <a:rPr b="1" lang="en" sz="1800">
                          <a:latin typeface="Source Sans Pro"/>
                          <a:ea typeface="Source Sans Pro"/>
                          <a:cs typeface="Source Sans Pro"/>
                          <a:sym typeface="Source Sans Pro"/>
                        </a:rPr>
                        <a:t>Variables </a:t>
                      </a:r>
                      <a:endParaRPr b="1" sz="1800">
                        <a:latin typeface="Source Sans Pro"/>
                        <a:ea typeface="Source Sans Pro"/>
                        <a:cs typeface="Source Sans Pro"/>
                        <a:sym typeface="Source Sans Pro"/>
                      </a:endParaRPr>
                    </a:p>
                  </a:txBody>
                  <a:tcPr marT="91425" marB="91425" marR="91425" marL="91425"/>
                </a:tc>
              </a:tr>
              <a:tr h="2766550">
                <a:tc>
                  <a:txBody>
                    <a:bodyPr/>
                    <a:lstStyle/>
                    <a:p>
                      <a:pPr indent="-323850" lvl="0" marL="457200" marR="0" rtl="0" algn="l">
                        <a:lnSpc>
                          <a:spcPct val="100000"/>
                        </a:lnSpc>
                        <a:spcBef>
                          <a:spcPts val="600"/>
                        </a:spcBef>
                        <a:spcAft>
                          <a:spcPts val="0"/>
                        </a:spcAft>
                        <a:buClr>
                          <a:schemeClr val="accent1"/>
                        </a:buClr>
                        <a:buSzPts val="1500"/>
                        <a:buFont typeface="Source Sans Pro"/>
                        <a:buChar char="❏"/>
                      </a:pPr>
                      <a:r>
                        <a:rPr lang="en" sz="1500">
                          <a:solidFill>
                            <a:schemeClr val="accent1"/>
                          </a:solidFill>
                          <a:latin typeface="Source Sans Pro"/>
                          <a:ea typeface="Source Sans Pro"/>
                          <a:cs typeface="Source Sans Pro"/>
                          <a:sym typeface="Source Sans Pro"/>
                        </a:rPr>
                        <a:t>Overall quality</a:t>
                      </a:r>
                      <a:endParaRPr sz="1500">
                        <a:solidFill>
                          <a:schemeClr val="accent1"/>
                        </a:solidFill>
                        <a:latin typeface="Source Sans Pro"/>
                        <a:ea typeface="Source Sans Pro"/>
                        <a:cs typeface="Source Sans Pro"/>
                        <a:sym typeface="Source Sans Pro"/>
                      </a:endParaRPr>
                    </a:p>
                    <a:p>
                      <a:pPr indent="-323850" lvl="0" marL="457200" rtl="0" algn="l">
                        <a:spcBef>
                          <a:spcPts val="0"/>
                        </a:spcBef>
                        <a:spcAft>
                          <a:spcPts val="0"/>
                        </a:spcAft>
                        <a:buClr>
                          <a:schemeClr val="dk1"/>
                        </a:buClr>
                        <a:buSzPts val="1500"/>
                        <a:buFont typeface="Source Sans Pro"/>
                        <a:buChar char="❏"/>
                      </a:pPr>
                      <a:r>
                        <a:rPr lang="en" sz="1500">
                          <a:solidFill>
                            <a:schemeClr val="dk1"/>
                          </a:solidFill>
                          <a:latin typeface="Source Sans Pro"/>
                          <a:ea typeface="Source Sans Pro"/>
                          <a:cs typeface="Source Sans Pro"/>
                          <a:sym typeface="Source Sans Pro"/>
                        </a:rPr>
                        <a:t>Living area size</a:t>
                      </a:r>
                      <a:endParaRPr sz="1500">
                        <a:solidFill>
                          <a:schemeClr val="dk1"/>
                        </a:solidFill>
                        <a:latin typeface="Source Sans Pro"/>
                        <a:ea typeface="Source Sans Pro"/>
                        <a:cs typeface="Source Sans Pro"/>
                        <a:sym typeface="Source Sans Pro"/>
                      </a:endParaRPr>
                    </a:p>
                    <a:p>
                      <a:pPr indent="-323850" lvl="0" marL="457200" marR="0" rtl="0" algn="l">
                        <a:lnSpc>
                          <a:spcPct val="100000"/>
                        </a:lnSpc>
                        <a:spcBef>
                          <a:spcPts val="0"/>
                        </a:spcBef>
                        <a:spcAft>
                          <a:spcPts val="0"/>
                        </a:spcAft>
                        <a:buClr>
                          <a:schemeClr val="accent1"/>
                        </a:buClr>
                        <a:buSzPts val="1500"/>
                        <a:buFont typeface="Source Sans Pro"/>
                        <a:buChar char="❏"/>
                      </a:pPr>
                      <a:r>
                        <a:rPr lang="en" sz="1500">
                          <a:solidFill>
                            <a:schemeClr val="accent1"/>
                          </a:solidFill>
                          <a:latin typeface="Source Sans Pro"/>
                          <a:ea typeface="Source Sans Pro"/>
                          <a:cs typeface="Source Sans Pro"/>
                          <a:sym typeface="Source Sans Pro"/>
                        </a:rPr>
                        <a:t>Year built</a:t>
                      </a:r>
                      <a:endParaRPr sz="1500">
                        <a:solidFill>
                          <a:schemeClr val="accent1"/>
                        </a:solidFill>
                        <a:latin typeface="Source Sans Pro"/>
                        <a:ea typeface="Source Sans Pro"/>
                        <a:cs typeface="Source Sans Pro"/>
                        <a:sym typeface="Source Sans Pro"/>
                      </a:endParaRPr>
                    </a:p>
                    <a:p>
                      <a:pPr indent="-323850" lvl="0" marL="457200" marR="0" rtl="0" algn="l">
                        <a:lnSpc>
                          <a:spcPct val="100000"/>
                        </a:lnSpc>
                        <a:spcBef>
                          <a:spcPts val="0"/>
                        </a:spcBef>
                        <a:spcAft>
                          <a:spcPts val="0"/>
                        </a:spcAft>
                        <a:buClr>
                          <a:schemeClr val="accent1"/>
                        </a:buClr>
                        <a:buSzPts val="1500"/>
                        <a:buFont typeface="Source Sans Pro"/>
                        <a:buChar char="❏"/>
                      </a:pPr>
                      <a:r>
                        <a:rPr lang="en" sz="1500">
                          <a:solidFill>
                            <a:schemeClr val="accent1"/>
                          </a:solidFill>
                          <a:latin typeface="Source Sans Pro"/>
                          <a:ea typeface="Source Sans Pro"/>
                          <a:cs typeface="Source Sans Pro"/>
                          <a:sym typeface="Source Sans Pro"/>
                        </a:rPr>
                        <a:t>Overall condition</a:t>
                      </a:r>
                      <a:endParaRPr sz="1500">
                        <a:solidFill>
                          <a:schemeClr val="accent1"/>
                        </a:solidFill>
                        <a:latin typeface="Source Sans Pro"/>
                        <a:ea typeface="Source Sans Pro"/>
                        <a:cs typeface="Source Sans Pro"/>
                        <a:sym typeface="Source Sans Pro"/>
                      </a:endParaRPr>
                    </a:p>
                    <a:p>
                      <a:pPr indent="-323850" lvl="0" marL="457200" marR="0" rtl="0" algn="l">
                        <a:lnSpc>
                          <a:spcPct val="100000"/>
                        </a:lnSpc>
                        <a:spcBef>
                          <a:spcPts val="0"/>
                        </a:spcBef>
                        <a:spcAft>
                          <a:spcPts val="0"/>
                        </a:spcAft>
                        <a:buClr>
                          <a:schemeClr val="accent1"/>
                        </a:buClr>
                        <a:buSzPts val="1500"/>
                        <a:buFont typeface="Source Sans Pro"/>
                        <a:buChar char="❏"/>
                      </a:pPr>
                      <a:r>
                        <a:rPr lang="en" sz="1500">
                          <a:solidFill>
                            <a:schemeClr val="accent1"/>
                          </a:solidFill>
                          <a:latin typeface="Source Sans Pro"/>
                          <a:ea typeface="Source Sans Pro"/>
                          <a:cs typeface="Source Sans Pro"/>
                          <a:sym typeface="Source Sans Pro"/>
                        </a:rPr>
                        <a:t>Kitchen quality</a:t>
                      </a:r>
                      <a:endParaRPr sz="1500">
                        <a:solidFill>
                          <a:schemeClr val="accent1"/>
                        </a:solidFill>
                        <a:latin typeface="Source Sans Pro"/>
                        <a:ea typeface="Source Sans Pro"/>
                        <a:cs typeface="Source Sans Pro"/>
                        <a:sym typeface="Source Sans Pro"/>
                      </a:endParaRPr>
                    </a:p>
                    <a:p>
                      <a:pPr indent="-323850" lvl="0" marL="457200" marR="0" rtl="0" algn="l">
                        <a:lnSpc>
                          <a:spcPct val="100000"/>
                        </a:lnSpc>
                        <a:spcBef>
                          <a:spcPts val="0"/>
                        </a:spcBef>
                        <a:spcAft>
                          <a:spcPts val="0"/>
                        </a:spcAft>
                        <a:buClr>
                          <a:schemeClr val="accent1"/>
                        </a:buClr>
                        <a:buSzPts val="1500"/>
                        <a:buFont typeface="Source Sans Pro"/>
                        <a:buChar char="❏"/>
                      </a:pPr>
                      <a:r>
                        <a:rPr lang="en" sz="1500">
                          <a:solidFill>
                            <a:schemeClr val="accent1"/>
                          </a:solidFill>
                          <a:latin typeface="Source Sans Pro"/>
                          <a:ea typeface="Source Sans Pro"/>
                          <a:cs typeface="Source Sans Pro"/>
                          <a:sym typeface="Source Sans Pro"/>
                        </a:rPr>
                        <a:t>Capacity of garage</a:t>
                      </a:r>
                      <a:endParaRPr sz="1500">
                        <a:solidFill>
                          <a:schemeClr val="accent1"/>
                        </a:solidFill>
                        <a:latin typeface="Source Sans Pro"/>
                        <a:ea typeface="Source Sans Pro"/>
                        <a:cs typeface="Source Sans Pro"/>
                        <a:sym typeface="Source Sans Pro"/>
                      </a:endParaRPr>
                    </a:p>
                    <a:p>
                      <a:pPr indent="-323850" lvl="0" marL="457200" marR="0" rtl="0" algn="l">
                        <a:lnSpc>
                          <a:spcPct val="100000"/>
                        </a:lnSpc>
                        <a:spcBef>
                          <a:spcPts val="0"/>
                        </a:spcBef>
                        <a:spcAft>
                          <a:spcPts val="0"/>
                        </a:spcAft>
                        <a:buClr>
                          <a:schemeClr val="accent1"/>
                        </a:buClr>
                        <a:buSzPts val="1500"/>
                        <a:buFont typeface="Source Sans Pro"/>
                        <a:buChar char="❏"/>
                      </a:pPr>
                      <a:r>
                        <a:rPr lang="en" sz="1500">
                          <a:solidFill>
                            <a:schemeClr val="accent1"/>
                          </a:solidFill>
                          <a:latin typeface="Source Sans Pro"/>
                          <a:ea typeface="Source Sans Pro"/>
                          <a:cs typeface="Source Sans Pro"/>
                          <a:sym typeface="Source Sans Pro"/>
                        </a:rPr>
                        <a:t>Fireplace quality</a:t>
                      </a:r>
                      <a:endParaRPr sz="1500">
                        <a:solidFill>
                          <a:schemeClr val="accent1"/>
                        </a:solidFill>
                        <a:latin typeface="Source Sans Pro"/>
                        <a:ea typeface="Source Sans Pro"/>
                        <a:cs typeface="Source Sans Pro"/>
                        <a:sym typeface="Source Sans Pro"/>
                      </a:endParaRPr>
                    </a:p>
                    <a:p>
                      <a:pPr indent="-323850" lvl="0" marL="457200" marR="0" rtl="0" algn="l">
                        <a:lnSpc>
                          <a:spcPct val="100000"/>
                        </a:lnSpc>
                        <a:spcBef>
                          <a:spcPts val="0"/>
                        </a:spcBef>
                        <a:spcAft>
                          <a:spcPts val="0"/>
                        </a:spcAft>
                        <a:buClr>
                          <a:schemeClr val="accent1"/>
                        </a:buClr>
                        <a:buSzPts val="1500"/>
                        <a:buFont typeface="Source Sans Pro"/>
                        <a:buChar char="❏"/>
                      </a:pPr>
                      <a:r>
                        <a:rPr lang="en" sz="1500">
                          <a:solidFill>
                            <a:schemeClr val="accent1"/>
                          </a:solidFill>
                          <a:latin typeface="Source Sans Pro"/>
                          <a:ea typeface="Source Sans Pro"/>
                          <a:cs typeface="Source Sans Pro"/>
                          <a:sym typeface="Source Sans Pro"/>
                        </a:rPr>
                        <a:t>Basement size</a:t>
                      </a:r>
                      <a:endParaRPr sz="1500">
                        <a:solidFill>
                          <a:schemeClr val="accent1"/>
                        </a:solidFill>
                        <a:latin typeface="Source Sans Pro"/>
                        <a:ea typeface="Source Sans Pro"/>
                        <a:cs typeface="Source Sans Pro"/>
                        <a:sym typeface="Source Sans Pro"/>
                      </a:endParaRPr>
                    </a:p>
                    <a:p>
                      <a:pPr indent="-323850" lvl="0" marL="457200" marR="0" rtl="0" algn="l">
                        <a:lnSpc>
                          <a:spcPct val="100000"/>
                        </a:lnSpc>
                        <a:spcBef>
                          <a:spcPts val="0"/>
                        </a:spcBef>
                        <a:spcAft>
                          <a:spcPts val="0"/>
                        </a:spcAft>
                        <a:buClr>
                          <a:schemeClr val="accent1"/>
                        </a:buClr>
                        <a:buSzPts val="1500"/>
                        <a:buFont typeface="Source Sans Pro"/>
                        <a:buChar char="❏"/>
                      </a:pPr>
                      <a:r>
                        <a:rPr lang="en" sz="1500">
                          <a:solidFill>
                            <a:schemeClr val="accent1"/>
                          </a:solidFill>
                          <a:latin typeface="Source Sans Pro"/>
                          <a:ea typeface="Source Sans Pro"/>
                          <a:cs typeface="Source Sans Pro"/>
                          <a:sym typeface="Source Sans Pro"/>
                        </a:rPr>
                        <a:t>Basement exposure / access</a:t>
                      </a:r>
                      <a:endParaRPr sz="1500">
                        <a:solidFill>
                          <a:schemeClr val="accent1"/>
                        </a:solidFill>
                        <a:latin typeface="Source Sans Pro"/>
                        <a:ea typeface="Source Sans Pro"/>
                        <a:cs typeface="Source Sans Pro"/>
                        <a:sym typeface="Source Sans Pro"/>
                      </a:endParaRPr>
                    </a:p>
                    <a:p>
                      <a:pPr indent="-323850" lvl="0" marL="457200" marR="0" rtl="0" algn="l">
                        <a:lnSpc>
                          <a:spcPct val="100000"/>
                        </a:lnSpc>
                        <a:spcBef>
                          <a:spcPts val="0"/>
                        </a:spcBef>
                        <a:spcAft>
                          <a:spcPts val="0"/>
                        </a:spcAft>
                        <a:buClr>
                          <a:schemeClr val="accent1"/>
                        </a:buClr>
                        <a:buSzPts val="1500"/>
                        <a:buFont typeface="Source Sans Pro"/>
                        <a:buChar char="❏"/>
                      </a:pPr>
                      <a:r>
                        <a:rPr lang="en" sz="1500">
                          <a:solidFill>
                            <a:schemeClr val="accent1"/>
                          </a:solidFill>
                          <a:latin typeface="Source Sans Pro"/>
                          <a:ea typeface="Source Sans Pro"/>
                          <a:cs typeface="Source Sans Pro"/>
                          <a:sym typeface="Source Sans Pro"/>
                        </a:rPr>
                        <a:t>Lot area</a:t>
                      </a:r>
                      <a:endParaRPr sz="1500">
                        <a:solidFill>
                          <a:schemeClr val="accent1"/>
                        </a:solidFill>
                        <a:latin typeface="Source Sans Pro"/>
                        <a:ea typeface="Source Sans Pro"/>
                        <a:cs typeface="Source Sans Pro"/>
                        <a:sym typeface="Source Sans Pro"/>
                      </a:endParaRPr>
                    </a:p>
                    <a:p>
                      <a:pPr indent="-323850" lvl="0" marL="457200" marR="0" rtl="0" algn="l">
                        <a:lnSpc>
                          <a:spcPct val="100000"/>
                        </a:lnSpc>
                        <a:spcBef>
                          <a:spcPts val="0"/>
                        </a:spcBef>
                        <a:spcAft>
                          <a:spcPts val="0"/>
                        </a:spcAft>
                        <a:buClr>
                          <a:schemeClr val="dk1"/>
                        </a:buClr>
                        <a:buSzPts val="1500"/>
                        <a:buFont typeface="Source Sans Pro"/>
                        <a:buChar char="❏"/>
                      </a:pPr>
                      <a:r>
                        <a:rPr lang="en" sz="1500">
                          <a:solidFill>
                            <a:schemeClr val="dk1"/>
                          </a:solidFill>
                          <a:latin typeface="Source Sans Pro"/>
                          <a:ea typeface="Source Sans Pro"/>
                          <a:cs typeface="Source Sans Pro"/>
                          <a:sym typeface="Source Sans Pro"/>
                        </a:rPr>
                        <a:t>Neighborhood</a:t>
                      </a:r>
                      <a:endParaRPr sz="1500">
                        <a:solidFill>
                          <a:schemeClr val="dk1"/>
                        </a:solidFill>
                        <a:latin typeface="Source Sans Pro"/>
                        <a:ea typeface="Source Sans Pro"/>
                        <a:cs typeface="Source Sans Pro"/>
                        <a:sym typeface="Source Sans Pro"/>
                      </a:endParaRPr>
                    </a:p>
                  </a:txBody>
                  <a:tcPr marT="91425" marB="91425" marR="91425" marL="91425"/>
                </a:tc>
              </a:tr>
            </a:tbl>
          </a:graphicData>
        </a:graphic>
      </p:graphicFrame>
      <p:sp>
        <p:nvSpPr>
          <p:cNvPr id="486" name="Google Shape;486;p45"/>
          <p:cNvSpPr/>
          <p:nvPr/>
        </p:nvSpPr>
        <p:spPr>
          <a:xfrm>
            <a:off x="3903375" y="2750625"/>
            <a:ext cx="1352400" cy="321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5"/>
          <p:cNvSpPr txBox="1"/>
          <p:nvPr/>
        </p:nvSpPr>
        <p:spPr>
          <a:xfrm>
            <a:off x="3860550" y="2181450"/>
            <a:ext cx="1422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Source Sans Pro"/>
                <a:ea typeface="Source Sans Pro"/>
                <a:cs typeface="Source Sans Pro"/>
                <a:sym typeface="Source Sans Pro"/>
              </a:rPr>
              <a:t>With our new prediction model</a:t>
            </a:r>
            <a:endParaRPr i="1">
              <a:latin typeface="Source Sans Pro"/>
              <a:ea typeface="Source Sans Pro"/>
              <a:cs typeface="Source Sans Pro"/>
              <a:sym typeface="Source Sans Pro"/>
            </a:endParaRPr>
          </a:p>
        </p:txBody>
      </p:sp>
      <p:sp>
        <p:nvSpPr>
          <p:cNvPr id="488" name="Google Shape;488;p45"/>
          <p:cNvSpPr txBox="1"/>
          <p:nvPr/>
        </p:nvSpPr>
        <p:spPr>
          <a:xfrm>
            <a:off x="7553275" y="4621575"/>
            <a:ext cx="109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Source Sans Pro"/>
                <a:ea typeface="Source Sans Pro"/>
                <a:cs typeface="Source Sans Pro"/>
                <a:sym typeface="Source Sans Pro"/>
              </a:rPr>
              <a:t>Black: Existing variables</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solidFill>
                  <a:srgbClr val="0091EA"/>
                </a:solidFill>
                <a:latin typeface="Source Sans Pro"/>
                <a:ea typeface="Source Sans Pro"/>
                <a:cs typeface="Source Sans Pro"/>
                <a:sym typeface="Source Sans Pro"/>
              </a:rPr>
              <a:t>Blue</a:t>
            </a:r>
            <a:r>
              <a:rPr lang="en" sz="700">
                <a:latin typeface="Source Sans Pro"/>
                <a:ea typeface="Source Sans Pro"/>
                <a:cs typeface="Source Sans Pro"/>
                <a:sym typeface="Source Sans Pro"/>
              </a:rPr>
              <a:t>: New additions</a:t>
            </a:r>
            <a:endParaRPr sz="700">
              <a:latin typeface="Source Sans Pro"/>
              <a:ea typeface="Source Sans Pro"/>
              <a:cs typeface="Source Sans Pro"/>
              <a:sym typeface="Source Sans Pr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6"/>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Prediction model limitations</a:t>
            </a:r>
            <a:endParaRPr/>
          </a:p>
        </p:txBody>
      </p:sp>
      <p:sp>
        <p:nvSpPr>
          <p:cNvPr id="494" name="Google Shape;494;p46"/>
          <p:cNvSpPr txBox="1"/>
          <p:nvPr>
            <p:ph idx="4294967295" type="body"/>
          </p:nvPr>
        </p:nvSpPr>
        <p:spPr>
          <a:xfrm>
            <a:off x="891852" y="1520775"/>
            <a:ext cx="2759700" cy="1169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Sensitivity </a:t>
            </a:r>
            <a:endParaRPr b="1"/>
          </a:p>
          <a:p>
            <a:pPr indent="0" lvl="0" marL="0" rtl="0" algn="l">
              <a:spcBef>
                <a:spcPts val="600"/>
              </a:spcBef>
              <a:spcAft>
                <a:spcPts val="1000"/>
              </a:spcAft>
              <a:buNone/>
            </a:pPr>
            <a:r>
              <a:rPr lang="en" sz="1200"/>
              <a:t>Model sensitivity to outliers whenever there’s huge difference in features and/or price</a:t>
            </a:r>
            <a:endParaRPr sz="1200"/>
          </a:p>
        </p:txBody>
      </p:sp>
      <p:sp>
        <p:nvSpPr>
          <p:cNvPr id="495" name="Google Shape;495;p46"/>
          <p:cNvSpPr txBox="1"/>
          <p:nvPr>
            <p:ph idx="4294967295" type="body"/>
          </p:nvPr>
        </p:nvSpPr>
        <p:spPr>
          <a:xfrm>
            <a:off x="4370849" y="1542250"/>
            <a:ext cx="3132900" cy="1169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Representation</a:t>
            </a:r>
            <a:endParaRPr b="1"/>
          </a:p>
          <a:p>
            <a:pPr indent="0" lvl="0" marL="0" rtl="0" algn="l">
              <a:spcBef>
                <a:spcPts val="600"/>
              </a:spcBef>
              <a:spcAft>
                <a:spcPts val="0"/>
              </a:spcAft>
              <a:buNone/>
            </a:pPr>
            <a:r>
              <a:rPr lang="en" sz="1200"/>
              <a:t>Unrepresentative data from each neighbourhood </a:t>
            </a:r>
            <a:endParaRPr sz="1200"/>
          </a:p>
          <a:p>
            <a:pPr indent="0" lvl="0" marL="0" rtl="0" algn="l">
              <a:spcBef>
                <a:spcPts val="1000"/>
              </a:spcBef>
              <a:spcAft>
                <a:spcPts val="0"/>
              </a:spcAft>
              <a:buNone/>
            </a:pPr>
            <a:r>
              <a:t/>
            </a:r>
            <a:endParaRPr sz="1200"/>
          </a:p>
        </p:txBody>
      </p:sp>
      <p:sp>
        <p:nvSpPr>
          <p:cNvPr id="496" name="Google Shape;496;p46"/>
          <p:cNvSpPr txBox="1"/>
          <p:nvPr>
            <p:ph idx="4294967295" type="body"/>
          </p:nvPr>
        </p:nvSpPr>
        <p:spPr>
          <a:xfrm>
            <a:off x="891852" y="3178125"/>
            <a:ext cx="2926800" cy="1101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Overlaps</a:t>
            </a:r>
            <a:endParaRPr b="1"/>
          </a:p>
          <a:p>
            <a:pPr indent="0" lvl="0" marL="0" rtl="0" algn="l">
              <a:spcBef>
                <a:spcPts val="0"/>
              </a:spcBef>
              <a:spcAft>
                <a:spcPts val="1000"/>
              </a:spcAft>
              <a:buNone/>
            </a:pPr>
            <a:r>
              <a:rPr lang="en" sz="1200"/>
              <a:t>Overlapping characters and input for categorical variables, e.g. quality ratings “Average” and “Fair” sound similar</a:t>
            </a:r>
            <a:endParaRPr sz="1200"/>
          </a:p>
        </p:txBody>
      </p:sp>
      <p:sp>
        <p:nvSpPr>
          <p:cNvPr id="497" name="Google Shape;497;p46"/>
          <p:cNvSpPr txBox="1"/>
          <p:nvPr>
            <p:ph idx="4294967295" type="body"/>
          </p:nvPr>
        </p:nvSpPr>
        <p:spPr>
          <a:xfrm>
            <a:off x="4370849" y="3199600"/>
            <a:ext cx="3233100" cy="1101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External Factors</a:t>
            </a:r>
            <a:endParaRPr b="1"/>
          </a:p>
          <a:p>
            <a:pPr indent="0" lvl="0" marL="0" rtl="0" algn="l">
              <a:spcBef>
                <a:spcPts val="600"/>
              </a:spcBef>
              <a:spcAft>
                <a:spcPts val="0"/>
              </a:spcAft>
              <a:buNone/>
            </a:pPr>
            <a:r>
              <a:rPr lang="en" sz="1200"/>
              <a:t>Economical push that influence house prices </a:t>
            </a:r>
            <a:r>
              <a:rPr lang="en" sz="1200"/>
              <a:t>such as the </a:t>
            </a:r>
            <a:r>
              <a:rPr lang="en" sz="1200" u="sng">
                <a:solidFill>
                  <a:schemeClr val="accent1"/>
                </a:solidFill>
                <a:hlinkClick r:id="rId3">
                  <a:extLst>
                    <a:ext uri="{A12FA001-AC4F-418D-AE19-62706E023703}">
                      <ahyp:hlinkClr val="tx"/>
                    </a:ext>
                  </a:extLst>
                </a:hlinkClick>
              </a:rPr>
              <a:t>2008</a:t>
            </a:r>
            <a:r>
              <a:rPr lang="en" sz="1200"/>
              <a:t> housing crisis in the US</a:t>
            </a:r>
            <a:endParaRPr sz="1200"/>
          </a:p>
          <a:p>
            <a:pPr indent="0" lvl="0" marL="0" rtl="0" algn="l">
              <a:spcBef>
                <a:spcPts val="1000"/>
              </a:spcBef>
              <a:spcAft>
                <a:spcPts val="0"/>
              </a:spcAft>
              <a:buNone/>
            </a:pPr>
            <a:r>
              <a:t/>
            </a:r>
            <a:endParaRPr sz="1200"/>
          </a:p>
        </p:txBody>
      </p:sp>
      <p:grpSp>
        <p:nvGrpSpPr>
          <p:cNvPr id="498" name="Google Shape;498;p46"/>
          <p:cNvGrpSpPr/>
          <p:nvPr/>
        </p:nvGrpSpPr>
        <p:grpSpPr>
          <a:xfrm>
            <a:off x="4485597" y="2997585"/>
            <a:ext cx="435332" cy="282539"/>
            <a:chOff x="5247525" y="3007275"/>
            <a:chExt cx="517575" cy="384825"/>
          </a:xfrm>
        </p:grpSpPr>
        <p:sp>
          <p:nvSpPr>
            <p:cNvPr id="499" name="Google Shape;499;p46"/>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500" name="Google Shape;500;p46"/>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grpSp>
      <p:grpSp>
        <p:nvGrpSpPr>
          <p:cNvPr id="501" name="Google Shape;501;p46"/>
          <p:cNvGrpSpPr/>
          <p:nvPr/>
        </p:nvGrpSpPr>
        <p:grpSpPr>
          <a:xfrm>
            <a:off x="1005032" y="2934784"/>
            <a:ext cx="373724" cy="325507"/>
            <a:chOff x="5233525" y="4954450"/>
            <a:chExt cx="538275" cy="516350"/>
          </a:xfrm>
        </p:grpSpPr>
        <p:sp>
          <p:nvSpPr>
            <p:cNvPr id="502" name="Google Shape;502;p46"/>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503" name="Google Shape;503;p46"/>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504" name="Google Shape;504;p46"/>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505" name="Google Shape;505;p46"/>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506" name="Google Shape;506;p46"/>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507" name="Google Shape;507;p46"/>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508" name="Google Shape;508;p46"/>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509" name="Google Shape;509;p46"/>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510" name="Google Shape;510;p46"/>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511" name="Google Shape;511;p46"/>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512" name="Google Shape;512;p46"/>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grpSp>
      <p:grpSp>
        <p:nvGrpSpPr>
          <p:cNvPr id="513" name="Google Shape;513;p46"/>
          <p:cNvGrpSpPr/>
          <p:nvPr/>
        </p:nvGrpSpPr>
        <p:grpSpPr>
          <a:xfrm>
            <a:off x="1043529" y="1325709"/>
            <a:ext cx="296779" cy="282530"/>
            <a:chOff x="5961125" y="1623900"/>
            <a:chExt cx="427450" cy="448175"/>
          </a:xfrm>
        </p:grpSpPr>
        <p:sp>
          <p:nvSpPr>
            <p:cNvPr id="514" name="Google Shape;514;p46"/>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515" name="Google Shape;515;p46"/>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516" name="Google Shape;516;p46"/>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517" name="Google Shape;517;p46"/>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518" name="Google Shape;518;p46"/>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519" name="Google Shape;519;p46"/>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520" name="Google Shape;520;p46"/>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grpSp>
      <p:grpSp>
        <p:nvGrpSpPr>
          <p:cNvPr id="521" name="Google Shape;521;p46"/>
          <p:cNvGrpSpPr/>
          <p:nvPr/>
        </p:nvGrpSpPr>
        <p:grpSpPr>
          <a:xfrm>
            <a:off x="4471182" y="1325697"/>
            <a:ext cx="373724" cy="325507"/>
            <a:chOff x="5233525" y="4954450"/>
            <a:chExt cx="538275" cy="516350"/>
          </a:xfrm>
        </p:grpSpPr>
        <p:sp>
          <p:nvSpPr>
            <p:cNvPr id="522" name="Google Shape;522;p46"/>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523" name="Google Shape;523;p46"/>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524" name="Google Shape;524;p46"/>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525" name="Google Shape;525;p46"/>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526" name="Google Shape;526;p46"/>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527" name="Google Shape;527;p46"/>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528" name="Google Shape;528;p46"/>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529" name="Google Shape;529;p46"/>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530" name="Google Shape;530;p46"/>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531" name="Google Shape;531;p46"/>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532" name="Google Shape;532;p46"/>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47"/>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Building</a:t>
            </a:r>
            <a:r>
              <a:rPr lang="en"/>
              <a:t> </a:t>
            </a:r>
            <a:r>
              <a:rPr lang="en"/>
              <a:t>more accurate prediction model</a:t>
            </a:r>
            <a:endParaRPr/>
          </a:p>
        </p:txBody>
      </p:sp>
      <p:pic>
        <p:nvPicPr>
          <p:cNvPr id="538" name="Google Shape;538;p47"/>
          <p:cNvPicPr preferRelativeResize="0"/>
          <p:nvPr/>
        </p:nvPicPr>
        <p:blipFill rotWithShape="1">
          <a:blip r:embed="rId3">
            <a:alphaModFix/>
          </a:blip>
          <a:srcRect b="17302" l="0" r="527" t="28678"/>
          <a:stretch/>
        </p:blipFill>
        <p:spPr>
          <a:xfrm>
            <a:off x="0" y="2371350"/>
            <a:ext cx="9143999" cy="1692251"/>
          </a:xfrm>
          <a:prstGeom prst="rect">
            <a:avLst/>
          </a:prstGeom>
          <a:noFill/>
          <a:ln>
            <a:noFill/>
          </a:ln>
        </p:spPr>
      </p:pic>
      <p:grpSp>
        <p:nvGrpSpPr>
          <p:cNvPr id="539" name="Google Shape;539;p47"/>
          <p:cNvGrpSpPr/>
          <p:nvPr/>
        </p:nvGrpSpPr>
        <p:grpSpPr>
          <a:xfrm>
            <a:off x="2576789" y="1790101"/>
            <a:ext cx="473400" cy="473400"/>
            <a:chOff x="1786339" y="1703401"/>
            <a:chExt cx="473400" cy="473400"/>
          </a:xfrm>
        </p:grpSpPr>
        <p:sp>
          <p:nvSpPr>
            <p:cNvPr id="540" name="Google Shape;540;p47"/>
            <p:cNvSpPr/>
            <p:nvPr/>
          </p:nvSpPr>
          <p:spPr>
            <a:xfrm rot="8100000">
              <a:off x="1855667" y="1772729"/>
              <a:ext cx="334744" cy="33474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7"/>
            <p:cNvSpPr/>
            <p:nvPr/>
          </p:nvSpPr>
          <p:spPr>
            <a:xfrm>
              <a:off x="195598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Source Sans Pro"/>
                  <a:ea typeface="Source Sans Pro"/>
                  <a:cs typeface="Source Sans Pro"/>
                  <a:sym typeface="Source Sans Pro"/>
                </a:rPr>
                <a:t>1</a:t>
              </a:r>
              <a:endParaRPr sz="600">
                <a:solidFill>
                  <a:schemeClr val="dk2"/>
                </a:solidFill>
                <a:latin typeface="Source Sans Pro"/>
                <a:ea typeface="Source Sans Pro"/>
                <a:cs typeface="Source Sans Pro"/>
                <a:sym typeface="Source Sans Pro"/>
              </a:endParaRPr>
            </a:p>
          </p:txBody>
        </p:sp>
      </p:grpSp>
      <p:grpSp>
        <p:nvGrpSpPr>
          <p:cNvPr id="542" name="Google Shape;542;p47"/>
          <p:cNvGrpSpPr/>
          <p:nvPr/>
        </p:nvGrpSpPr>
        <p:grpSpPr>
          <a:xfrm>
            <a:off x="4855614" y="1719001"/>
            <a:ext cx="473400" cy="473400"/>
            <a:chOff x="1786339" y="1703401"/>
            <a:chExt cx="473400" cy="473400"/>
          </a:xfrm>
        </p:grpSpPr>
        <p:sp>
          <p:nvSpPr>
            <p:cNvPr id="543" name="Google Shape;543;p47"/>
            <p:cNvSpPr/>
            <p:nvPr/>
          </p:nvSpPr>
          <p:spPr>
            <a:xfrm rot="8100000">
              <a:off x="1855667" y="1772729"/>
              <a:ext cx="334744" cy="33474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7"/>
            <p:cNvSpPr/>
            <p:nvPr/>
          </p:nvSpPr>
          <p:spPr>
            <a:xfrm>
              <a:off x="195598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Source Sans Pro"/>
                  <a:ea typeface="Source Sans Pro"/>
                  <a:cs typeface="Source Sans Pro"/>
                  <a:sym typeface="Source Sans Pro"/>
                </a:rPr>
                <a:t>3</a:t>
              </a:r>
              <a:endParaRPr sz="600">
                <a:solidFill>
                  <a:schemeClr val="dk2"/>
                </a:solidFill>
                <a:latin typeface="Source Sans Pro"/>
                <a:ea typeface="Source Sans Pro"/>
                <a:cs typeface="Source Sans Pro"/>
                <a:sym typeface="Source Sans Pro"/>
              </a:endParaRPr>
            </a:p>
          </p:txBody>
        </p:sp>
      </p:grpSp>
      <p:grpSp>
        <p:nvGrpSpPr>
          <p:cNvPr id="545" name="Google Shape;545;p47"/>
          <p:cNvGrpSpPr/>
          <p:nvPr/>
        </p:nvGrpSpPr>
        <p:grpSpPr>
          <a:xfrm>
            <a:off x="3971364" y="4134700"/>
            <a:ext cx="473400" cy="473400"/>
            <a:chOff x="2824664" y="3576300"/>
            <a:chExt cx="473400" cy="473400"/>
          </a:xfrm>
        </p:grpSpPr>
        <p:sp>
          <p:nvSpPr>
            <p:cNvPr id="546" name="Google Shape;546;p47"/>
            <p:cNvSpPr/>
            <p:nvPr/>
          </p:nvSpPr>
          <p:spPr>
            <a:xfrm rot="-2700000">
              <a:off x="2893992" y="3645628"/>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7"/>
            <p:cNvSpPr/>
            <p:nvPr/>
          </p:nvSpPr>
          <p:spPr>
            <a:xfrm flipH="1">
              <a:off x="299431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Source Sans Pro"/>
                  <a:ea typeface="Source Sans Pro"/>
                  <a:cs typeface="Source Sans Pro"/>
                  <a:sym typeface="Source Sans Pro"/>
                </a:rPr>
                <a:t>2</a:t>
              </a:r>
              <a:endParaRPr sz="600">
                <a:solidFill>
                  <a:schemeClr val="dk2"/>
                </a:solidFill>
                <a:latin typeface="Source Sans Pro"/>
                <a:ea typeface="Source Sans Pro"/>
                <a:cs typeface="Source Sans Pro"/>
                <a:sym typeface="Source Sans Pro"/>
              </a:endParaRPr>
            </a:p>
          </p:txBody>
        </p:sp>
      </p:grpSp>
      <p:grpSp>
        <p:nvGrpSpPr>
          <p:cNvPr id="548" name="Google Shape;548;p47"/>
          <p:cNvGrpSpPr/>
          <p:nvPr/>
        </p:nvGrpSpPr>
        <p:grpSpPr>
          <a:xfrm>
            <a:off x="6016389" y="4134700"/>
            <a:ext cx="473400" cy="473400"/>
            <a:chOff x="2824664" y="3576300"/>
            <a:chExt cx="473400" cy="473400"/>
          </a:xfrm>
        </p:grpSpPr>
        <p:sp>
          <p:nvSpPr>
            <p:cNvPr id="549" name="Google Shape;549;p47"/>
            <p:cNvSpPr/>
            <p:nvPr/>
          </p:nvSpPr>
          <p:spPr>
            <a:xfrm rot="-2700000">
              <a:off x="2893992" y="3645628"/>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7"/>
            <p:cNvSpPr/>
            <p:nvPr/>
          </p:nvSpPr>
          <p:spPr>
            <a:xfrm flipH="1">
              <a:off x="299431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Source Sans Pro"/>
                  <a:ea typeface="Source Sans Pro"/>
                  <a:cs typeface="Source Sans Pro"/>
                  <a:sym typeface="Source Sans Pro"/>
                </a:rPr>
                <a:t>4</a:t>
              </a:r>
              <a:endParaRPr sz="600">
                <a:solidFill>
                  <a:schemeClr val="dk2"/>
                </a:solidFill>
                <a:latin typeface="Source Sans Pro"/>
                <a:ea typeface="Source Sans Pro"/>
                <a:cs typeface="Source Sans Pro"/>
                <a:sym typeface="Source Sans Pro"/>
              </a:endParaRPr>
            </a:p>
          </p:txBody>
        </p:sp>
      </p:grpSp>
      <p:sp>
        <p:nvSpPr>
          <p:cNvPr id="551" name="Google Shape;551;p47"/>
          <p:cNvSpPr txBox="1"/>
          <p:nvPr/>
        </p:nvSpPr>
        <p:spPr>
          <a:xfrm>
            <a:off x="80600" y="1867950"/>
            <a:ext cx="2446500" cy="533400"/>
          </a:xfrm>
          <a:prstGeom prst="rect">
            <a:avLst/>
          </a:prstGeom>
          <a:noFill/>
          <a:ln>
            <a:noFill/>
          </a:ln>
        </p:spPr>
        <p:txBody>
          <a:bodyPr anchorCtr="0" anchor="b" bIns="0" lIns="0" spcFirstLastPara="1" rIns="0" wrap="square" tIns="0">
            <a:noAutofit/>
          </a:bodyPr>
          <a:lstStyle/>
          <a:p>
            <a:pPr indent="0" lvl="0" marL="0" rtl="0" algn="r">
              <a:spcBef>
                <a:spcPts val="600"/>
              </a:spcBef>
              <a:spcAft>
                <a:spcPts val="1000"/>
              </a:spcAft>
              <a:buNone/>
            </a:pPr>
            <a:r>
              <a:rPr lang="en">
                <a:solidFill>
                  <a:schemeClr val="dk1"/>
                </a:solidFill>
                <a:latin typeface="Source Sans Pro"/>
                <a:ea typeface="Source Sans Pro"/>
                <a:cs typeface="Source Sans Pro"/>
                <a:sym typeface="Source Sans Pro"/>
              </a:rPr>
              <a:t>Counsel homeowners to improve property’s market value through the top predictors</a:t>
            </a:r>
            <a:endParaRPr>
              <a:solidFill>
                <a:schemeClr val="dk2"/>
              </a:solidFill>
              <a:latin typeface="Source Sans Pro"/>
              <a:ea typeface="Source Sans Pro"/>
              <a:cs typeface="Source Sans Pro"/>
              <a:sym typeface="Source Sans Pro"/>
            </a:endParaRPr>
          </a:p>
        </p:txBody>
      </p:sp>
      <p:sp>
        <p:nvSpPr>
          <p:cNvPr id="552" name="Google Shape;552;p47"/>
          <p:cNvSpPr txBox="1"/>
          <p:nvPr/>
        </p:nvSpPr>
        <p:spPr>
          <a:xfrm>
            <a:off x="1524875" y="4063600"/>
            <a:ext cx="24465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1000"/>
              </a:spcAft>
              <a:buNone/>
            </a:pPr>
            <a:r>
              <a:rPr lang="en">
                <a:solidFill>
                  <a:schemeClr val="dk1"/>
                </a:solidFill>
                <a:latin typeface="Source Sans Pro"/>
                <a:ea typeface="Source Sans Pro"/>
                <a:cs typeface="Source Sans Pro"/>
                <a:sym typeface="Source Sans Pro"/>
              </a:rPr>
              <a:t>Ensure all home listings feature the top predictors</a:t>
            </a:r>
            <a:endParaRPr>
              <a:solidFill>
                <a:schemeClr val="dk2"/>
              </a:solidFill>
              <a:latin typeface="Source Sans Pro"/>
              <a:ea typeface="Source Sans Pro"/>
              <a:cs typeface="Source Sans Pro"/>
              <a:sym typeface="Source Sans Pro"/>
            </a:endParaRPr>
          </a:p>
        </p:txBody>
      </p:sp>
      <p:sp>
        <p:nvSpPr>
          <p:cNvPr id="553" name="Google Shape;553;p47"/>
          <p:cNvSpPr txBox="1"/>
          <p:nvPr/>
        </p:nvSpPr>
        <p:spPr>
          <a:xfrm>
            <a:off x="5329025" y="1647900"/>
            <a:ext cx="315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a:solidFill>
                  <a:schemeClr val="dk1"/>
                </a:solidFill>
                <a:latin typeface="Source Sans Pro"/>
                <a:ea typeface="Source Sans Pro"/>
                <a:cs typeface="Source Sans Pro"/>
                <a:sym typeface="Source Sans Pro"/>
              </a:rPr>
              <a:t>Further investigate features and ensure representation in data collection</a:t>
            </a:r>
            <a:endParaRPr>
              <a:solidFill>
                <a:schemeClr val="dk2"/>
              </a:solidFill>
              <a:latin typeface="Source Sans Pro"/>
              <a:ea typeface="Source Sans Pro"/>
              <a:cs typeface="Source Sans Pro"/>
              <a:sym typeface="Source Sans Pro"/>
            </a:endParaRPr>
          </a:p>
        </p:txBody>
      </p:sp>
      <p:sp>
        <p:nvSpPr>
          <p:cNvPr id="554" name="Google Shape;554;p47"/>
          <p:cNvSpPr txBox="1"/>
          <p:nvPr/>
        </p:nvSpPr>
        <p:spPr>
          <a:xfrm>
            <a:off x="6489800" y="4063600"/>
            <a:ext cx="2446500" cy="6156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1000"/>
              </a:spcAft>
              <a:buNone/>
            </a:pPr>
            <a:r>
              <a:rPr lang="en">
                <a:solidFill>
                  <a:schemeClr val="dk1"/>
                </a:solidFill>
                <a:latin typeface="Source Sans Pro"/>
                <a:ea typeface="Source Sans Pro"/>
                <a:cs typeface="Source Sans Pro"/>
                <a:sym typeface="Source Sans Pro"/>
              </a:rPr>
              <a:t>Better define characteristics</a:t>
            </a:r>
            <a:r>
              <a:rPr lang="en">
                <a:solidFill>
                  <a:schemeClr val="dk1"/>
                </a:solidFill>
                <a:latin typeface="Source Sans Pro"/>
                <a:ea typeface="Source Sans Pro"/>
                <a:cs typeface="Source Sans Pro"/>
                <a:sym typeface="Source Sans Pro"/>
              </a:rPr>
              <a:t> for categorical variables</a:t>
            </a:r>
            <a:endParaRPr>
              <a:solidFill>
                <a:schemeClr val="dk2"/>
              </a:solidFill>
              <a:latin typeface="Source Sans Pro"/>
              <a:ea typeface="Source Sans Pro"/>
              <a:cs typeface="Source Sans Pro"/>
              <a:sym typeface="Source Sans Pr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48"/>
          <p:cNvSpPr txBox="1"/>
          <p:nvPr>
            <p:ph idx="4294967295" type="ctrTitle"/>
          </p:nvPr>
        </p:nvSpPr>
        <p:spPr>
          <a:xfrm>
            <a:off x="685800" y="516542"/>
            <a:ext cx="7772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t>Thanks!</a:t>
            </a:r>
            <a:endParaRPr b="1" sz="6000"/>
          </a:p>
        </p:txBody>
      </p:sp>
      <p:sp>
        <p:nvSpPr>
          <p:cNvPr id="560" name="Google Shape;560;p48"/>
          <p:cNvSpPr txBox="1"/>
          <p:nvPr>
            <p:ph idx="4294967295" type="subTitle"/>
          </p:nvPr>
        </p:nvSpPr>
        <p:spPr>
          <a:xfrm>
            <a:off x="685800" y="1639913"/>
            <a:ext cx="65937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t>Any questions?</a:t>
            </a:r>
            <a:endParaRPr b="1" sz="3600"/>
          </a:p>
        </p:txBody>
      </p:sp>
      <p:sp>
        <p:nvSpPr>
          <p:cNvPr id="561" name="Google Shape;561;p48"/>
          <p:cNvSpPr txBox="1"/>
          <p:nvPr>
            <p:ph idx="4294967295" type="body"/>
          </p:nvPr>
        </p:nvSpPr>
        <p:spPr>
          <a:xfrm>
            <a:off x="685800" y="2464400"/>
            <a:ext cx="6185100" cy="2461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You can find us at:</a:t>
            </a:r>
            <a:endParaRPr/>
          </a:p>
          <a:p>
            <a:pPr indent="0" lvl="0" marL="0" rtl="0" algn="l">
              <a:spcBef>
                <a:spcPts val="600"/>
              </a:spcBef>
              <a:spcAft>
                <a:spcPts val="0"/>
              </a:spcAft>
              <a:buNone/>
            </a:pPr>
            <a:r>
              <a:rPr lang="en"/>
              <a:t>intelligence@ameshousegrp.com</a:t>
            </a:r>
            <a:endParaRPr/>
          </a:p>
        </p:txBody>
      </p:sp>
      <p:sp>
        <p:nvSpPr>
          <p:cNvPr id="562" name="Google Shape;562;p48"/>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6" name="Shape 566"/>
        <p:cNvGrpSpPr/>
        <p:nvPr/>
      </p:nvGrpSpPr>
      <p:grpSpPr>
        <a:xfrm>
          <a:off x="0" y="0"/>
          <a:ext cx="0" cy="0"/>
          <a:chOff x="0" y="0"/>
          <a:chExt cx="0" cy="0"/>
        </a:xfrm>
      </p:grpSpPr>
      <p:sp>
        <p:nvSpPr>
          <p:cNvPr id="567" name="Google Shape;567;p49"/>
          <p:cNvSpPr txBox="1"/>
          <p:nvPr>
            <p:ph type="ctrTitle"/>
          </p:nvPr>
        </p:nvSpPr>
        <p:spPr>
          <a:xfrm>
            <a:off x="1552625" y="1809744"/>
            <a:ext cx="58326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solidFill>
                  <a:schemeClr val="accent4"/>
                </a:solidFill>
              </a:rPr>
              <a:t>7</a:t>
            </a:r>
            <a:r>
              <a:rPr lang="en" sz="6000">
                <a:solidFill>
                  <a:schemeClr val="accent4"/>
                </a:solidFill>
              </a:rPr>
              <a:t>.</a:t>
            </a:r>
            <a:endParaRPr sz="6000">
              <a:solidFill>
                <a:schemeClr val="accent4"/>
              </a:solidFill>
            </a:endParaRPr>
          </a:p>
          <a:p>
            <a:pPr indent="0" lvl="0" marL="0" rtl="0" algn="l">
              <a:spcBef>
                <a:spcPts val="0"/>
              </a:spcBef>
              <a:spcAft>
                <a:spcPts val="0"/>
              </a:spcAft>
              <a:buNone/>
            </a:pPr>
            <a:r>
              <a:rPr lang="en"/>
              <a:t>Appendix</a:t>
            </a:r>
            <a:endParaRPr/>
          </a:p>
        </p:txBody>
      </p:sp>
      <p:sp>
        <p:nvSpPr>
          <p:cNvPr id="568" name="Google Shape;568;p49"/>
          <p:cNvSpPr txBox="1"/>
          <p:nvPr>
            <p:ph idx="4294967295"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9" name="Google Shape;569;p49"/>
          <p:cNvSpPr txBox="1"/>
          <p:nvPr>
            <p:ph idx="1" type="subTitle"/>
          </p:nvPr>
        </p:nvSpPr>
        <p:spPr>
          <a:xfrm>
            <a:off x="1552625" y="3616011"/>
            <a:ext cx="58326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3" name="Shape 573"/>
        <p:cNvGrpSpPr/>
        <p:nvPr/>
      </p:nvGrpSpPr>
      <p:grpSpPr>
        <a:xfrm>
          <a:off x="0" y="0"/>
          <a:ext cx="0" cy="0"/>
          <a:chOff x="0" y="0"/>
          <a:chExt cx="0" cy="0"/>
        </a:xfrm>
      </p:grpSpPr>
      <p:sp>
        <p:nvSpPr>
          <p:cNvPr id="574" name="Google Shape;574;p50"/>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Lot Area positively correlated with Sale Price</a:t>
            </a:r>
            <a:endParaRPr sz="1600"/>
          </a:p>
        </p:txBody>
      </p:sp>
      <p:sp>
        <p:nvSpPr>
          <p:cNvPr id="575" name="Google Shape;575;p50"/>
          <p:cNvSpPr txBox="1"/>
          <p:nvPr>
            <p:ph idx="1" type="body"/>
          </p:nvPr>
        </p:nvSpPr>
        <p:spPr>
          <a:xfrm>
            <a:off x="4736750" y="1676100"/>
            <a:ext cx="3865800" cy="3016500"/>
          </a:xfrm>
          <a:prstGeom prst="rect">
            <a:avLst/>
          </a:prstGeom>
        </p:spPr>
        <p:txBody>
          <a:bodyPr anchorCtr="0" anchor="t" bIns="91425" lIns="91425" spcFirstLastPara="1" rIns="91425" wrap="square" tIns="91425">
            <a:noAutofit/>
          </a:bodyPr>
          <a:lstStyle/>
          <a:p>
            <a:pPr indent="-361950" lvl="0" marL="457200" rtl="0" algn="l">
              <a:spcBef>
                <a:spcPts val="600"/>
              </a:spcBef>
              <a:spcAft>
                <a:spcPts val="0"/>
              </a:spcAft>
              <a:buSzPts val="2100"/>
              <a:buChar char="◎"/>
            </a:pPr>
            <a:r>
              <a:rPr lang="en" sz="1500"/>
              <a:t>The average lot area is 10,065 square feet</a:t>
            </a:r>
            <a:endParaRPr sz="1500"/>
          </a:p>
          <a:p>
            <a:pPr indent="-361950" lvl="0" marL="457200" rtl="0" algn="l">
              <a:spcBef>
                <a:spcPts val="1000"/>
              </a:spcBef>
              <a:spcAft>
                <a:spcPts val="0"/>
              </a:spcAft>
              <a:buSzPts val="2100"/>
              <a:buChar char="◎"/>
            </a:pPr>
            <a:r>
              <a:rPr lang="en" sz="1500"/>
              <a:t>Most lot area range from 7,500 to 11,514 square feet</a:t>
            </a:r>
            <a:endParaRPr sz="1500"/>
          </a:p>
          <a:p>
            <a:pPr indent="-361950" lvl="0" marL="457200" rtl="0" algn="l">
              <a:spcBef>
                <a:spcPts val="1000"/>
              </a:spcBef>
              <a:spcAft>
                <a:spcPts val="1000"/>
              </a:spcAft>
              <a:buSzPts val="2100"/>
              <a:buChar char="◎"/>
            </a:pPr>
            <a:r>
              <a:rPr lang="en" sz="1500"/>
              <a:t>As lot size increase, the price increases as well</a:t>
            </a:r>
            <a:endParaRPr sz="1500"/>
          </a:p>
        </p:txBody>
      </p:sp>
      <p:pic>
        <p:nvPicPr>
          <p:cNvPr id="576" name="Google Shape;576;p50"/>
          <p:cNvPicPr preferRelativeResize="0"/>
          <p:nvPr/>
        </p:nvPicPr>
        <p:blipFill>
          <a:blip r:embed="rId3">
            <a:alphaModFix/>
          </a:blip>
          <a:stretch>
            <a:fillRect/>
          </a:stretch>
        </p:blipFill>
        <p:spPr>
          <a:xfrm>
            <a:off x="834496" y="1336134"/>
            <a:ext cx="3597650" cy="32711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0" name="Shape 580"/>
        <p:cNvGrpSpPr/>
        <p:nvPr/>
      </p:nvGrpSpPr>
      <p:grpSpPr>
        <a:xfrm>
          <a:off x="0" y="0"/>
          <a:ext cx="0" cy="0"/>
          <a:chOff x="0" y="0"/>
          <a:chExt cx="0" cy="0"/>
        </a:xfrm>
      </p:grpSpPr>
      <p:sp>
        <p:nvSpPr>
          <p:cNvPr id="581" name="Google Shape;581;p51"/>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Total Basement Area increases with Sale Price</a:t>
            </a:r>
            <a:endParaRPr/>
          </a:p>
        </p:txBody>
      </p:sp>
      <p:sp>
        <p:nvSpPr>
          <p:cNvPr id="582" name="Google Shape;582;p51"/>
          <p:cNvSpPr txBox="1"/>
          <p:nvPr>
            <p:ph idx="1" type="body"/>
          </p:nvPr>
        </p:nvSpPr>
        <p:spPr>
          <a:xfrm>
            <a:off x="4736750" y="1676100"/>
            <a:ext cx="3865800" cy="3016500"/>
          </a:xfrm>
          <a:prstGeom prst="rect">
            <a:avLst/>
          </a:prstGeom>
        </p:spPr>
        <p:txBody>
          <a:bodyPr anchorCtr="0" anchor="t" bIns="91425" lIns="91425" spcFirstLastPara="1" rIns="91425" wrap="square" tIns="91425">
            <a:noAutofit/>
          </a:bodyPr>
          <a:lstStyle/>
          <a:p>
            <a:pPr indent="-361950" lvl="0" marL="457200" rtl="0" algn="l">
              <a:spcBef>
                <a:spcPts val="600"/>
              </a:spcBef>
              <a:spcAft>
                <a:spcPts val="0"/>
              </a:spcAft>
              <a:buSzPts val="2100"/>
              <a:buChar char="◎"/>
            </a:pPr>
            <a:r>
              <a:rPr lang="en" sz="1500"/>
              <a:t>The average basement area is 1,057 square feet</a:t>
            </a:r>
            <a:endParaRPr sz="1500"/>
          </a:p>
          <a:p>
            <a:pPr indent="-361950" lvl="0" marL="457200" rtl="0" algn="l">
              <a:spcBef>
                <a:spcPts val="1000"/>
              </a:spcBef>
              <a:spcAft>
                <a:spcPts val="0"/>
              </a:spcAft>
              <a:buSzPts val="2100"/>
              <a:buChar char="◎"/>
            </a:pPr>
            <a:r>
              <a:rPr lang="en" sz="1500"/>
              <a:t>Most basement area range from 793 to 1,318 square feet</a:t>
            </a:r>
            <a:endParaRPr sz="1500"/>
          </a:p>
          <a:p>
            <a:pPr indent="0" lvl="0" marL="0" rtl="0" algn="l">
              <a:spcBef>
                <a:spcPts val="1000"/>
              </a:spcBef>
              <a:spcAft>
                <a:spcPts val="1000"/>
              </a:spcAft>
              <a:buNone/>
            </a:pPr>
            <a:r>
              <a:t/>
            </a:r>
            <a:endParaRPr sz="1500"/>
          </a:p>
        </p:txBody>
      </p:sp>
      <p:pic>
        <p:nvPicPr>
          <p:cNvPr id="583" name="Google Shape;583;p51"/>
          <p:cNvPicPr preferRelativeResize="0"/>
          <p:nvPr/>
        </p:nvPicPr>
        <p:blipFill>
          <a:blip r:embed="rId3">
            <a:alphaModFix/>
          </a:blip>
          <a:stretch>
            <a:fillRect/>
          </a:stretch>
        </p:blipFill>
        <p:spPr>
          <a:xfrm>
            <a:off x="786150" y="1092500"/>
            <a:ext cx="3785850" cy="351893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6"/>
          <p:cNvSpPr/>
          <p:nvPr/>
        </p:nvSpPr>
        <p:spPr>
          <a:xfrm>
            <a:off x="5310500" y="1010725"/>
            <a:ext cx="3470100" cy="35145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 name="Google Shape;131;p16"/>
          <p:cNvCxnSpPr/>
          <p:nvPr/>
        </p:nvCxnSpPr>
        <p:spPr>
          <a:xfrm flipH="1" rot="10800000">
            <a:off x="6793191" y="367851"/>
            <a:ext cx="638700" cy="1419600"/>
          </a:xfrm>
          <a:prstGeom prst="straightConnector1">
            <a:avLst/>
          </a:prstGeom>
          <a:noFill/>
          <a:ln cap="flat" cmpd="sng" w="9525">
            <a:solidFill>
              <a:srgbClr val="CFD8DC"/>
            </a:solidFill>
            <a:prstDash val="solid"/>
            <a:round/>
            <a:headEnd len="med" w="med" type="none"/>
            <a:tailEnd len="med" w="med" type="none"/>
          </a:ln>
        </p:spPr>
      </p:cxnSp>
      <p:cxnSp>
        <p:nvCxnSpPr>
          <p:cNvPr id="132" name="Google Shape;132;p16"/>
          <p:cNvCxnSpPr/>
          <p:nvPr/>
        </p:nvCxnSpPr>
        <p:spPr>
          <a:xfrm flipH="1" rot="10800000">
            <a:off x="7194765" y="1515796"/>
            <a:ext cx="1377600" cy="570900"/>
          </a:xfrm>
          <a:prstGeom prst="straightConnector1">
            <a:avLst/>
          </a:prstGeom>
          <a:noFill/>
          <a:ln cap="flat" cmpd="sng" w="9525">
            <a:solidFill>
              <a:srgbClr val="CFD8DC"/>
            </a:solidFill>
            <a:prstDash val="solid"/>
            <a:round/>
            <a:headEnd len="med" w="med" type="none"/>
            <a:tailEnd len="med" w="med" type="none"/>
          </a:ln>
        </p:spPr>
      </p:cxnSp>
      <p:cxnSp>
        <p:nvCxnSpPr>
          <p:cNvPr id="133" name="Google Shape;133;p16"/>
          <p:cNvCxnSpPr/>
          <p:nvPr/>
        </p:nvCxnSpPr>
        <p:spPr>
          <a:xfrm flipH="1" rot="10800000">
            <a:off x="7068779" y="1169826"/>
            <a:ext cx="716400" cy="806100"/>
          </a:xfrm>
          <a:prstGeom prst="straightConnector1">
            <a:avLst/>
          </a:prstGeom>
          <a:noFill/>
          <a:ln cap="flat" cmpd="sng" w="9525">
            <a:solidFill>
              <a:srgbClr val="CFD8DC"/>
            </a:solidFill>
            <a:prstDash val="solid"/>
            <a:round/>
            <a:headEnd len="med" w="med" type="none"/>
            <a:tailEnd len="med" w="med" type="none"/>
          </a:ln>
        </p:spPr>
      </p:cxnSp>
      <p:sp>
        <p:nvSpPr>
          <p:cNvPr id="134" name="Google Shape;134;p16"/>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5" name="Google Shape;135;p16"/>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Who we are</a:t>
            </a:r>
            <a:endParaRPr/>
          </a:p>
        </p:txBody>
      </p:sp>
      <p:sp>
        <p:nvSpPr>
          <p:cNvPr id="136" name="Google Shape;136;p16"/>
          <p:cNvSpPr txBox="1"/>
          <p:nvPr>
            <p:ph idx="1" type="body"/>
          </p:nvPr>
        </p:nvSpPr>
        <p:spPr>
          <a:xfrm>
            <a:off x="481350" y="1642700"/>
            <a:ext cx="4706700" cy="2597100"/>
          </a:xfrm>
          <a:prstGeom prst="rect">
            <a:avLst/>
          </a:prstGeom>
        </p:spPr>
        <p:txBody>
          <a:bodyPr anchorCtr="0" anchor="t" bIns="91425" lIns="91425" spcFirstLastPara="1" rIns="91425" wrap="square" tIns="91425">
            <a:noAutofit/>
          </a:bodyPr>
          <a:lstStyle/>
          <a:p>
            <a:pPr indent="-323850" lvl="0" marL="457200" rtl="0" algn="just">
              <a:spcBef>
                <a:spcPts val="1000"/>
              </a:spcBef>
              <a:spcAft>
                <a:spcPts val="0"/>
              </a:spcAft>
              <a:buSzPts val="1500"/>
              <a:buChar char="◎"/>
            </a:pPr>
            <a:r>
              <a:rPr lang="en" sz="1500"/>
              <a:t>Reputable real estate agency established in 1990</a:t>
            </a:r>
            <a:endParaRPr sz="1500"/>
          </a:p>
          <a:p>
            <a:pPr indent="-323850" lvl="0" marL="457200" rtl="0" algn="just">
              <a:spcBef>
                <a:spcPts val="1000"/>
              </a:spcBef>
              <a:spcAft>
                <a:spcPts val="0"/>
              </a:spcAft>
              <a:buSzPts val="1500"/>
              <a:buChar char="◎"/>
            </a:pPr>
            <a:r>
              <a:rPr lang="en" sz="1500"/>
              <a:t>Top agency in Ames, Iowa for achieving high sales volume in the last 20 years</a:t>
            </a:r>
            <a:endParaRPr sz="1500"/>
          </a:p>
          <a:p>
            <a:pPr indent="-323850" lvl="0" marL="457200" rtl="0" algn="just">
              <a:spcBef>
                <a:spcPts val="1000"/>
              </a:spcBef>
              <a:spcAft>
                <a:spcPts val="0"/>
              </a:spcAft>
              <a:buSzPts val="1500"/>
              <a:buChar char="◎"/>
            </a:pPr>
            <a:r>
              <a:rPr lang="en" sz="1500"/>
              <a:t>Well-known for our proprietary </a:t>
            </a:r>
            <a:r>
              <a:rPr b="1" i="1" lang="en" sz="1500"/>
              <a:t>Prop-Price Estimator ©</a:t>
            </a:r>
            <a:endParaRPr b="1" i="1" sz="1500"/>
          </a:p>
          <a:p>
            <a:pPr indent="-323850" lvl="1" marL="914400" rtl="0" algn="just">
              <a:spcBef>
                <a:spcPts val="1000"/>
              </a:spcBef>
              <a:spcAft>
                <a:spcPts val="1000"/>
              </a:spcAft>
              <a:buSzPts val="1500"/>
              <a:buChar char="○"/>
            </a:pPr>
            <a:r>
              <a:rPr i="1" lang="en" sz="1500"/>
              <a:t>What it is: </a:t>
            </a:r>
            <a:r>
              <a:rPr lang="en" sz="1500"/>
              <a:t>A prediction model that provides customers with best estimated price for their property </a:t>
            </a:r>
            <a:endParaRPr sz="1500"/>
          </a:p>
        </p:txBody>
      </p:sp>
      <p:pic>
        <p:nvPicPr>
          <p:cNvPr id="137" name="Google Shape;137;p16"/>
          <p:cNvPicPr preferRelativeResize="0"/>
          <p:nvPr/>
        </p:nvPicPr>
        <p:blipFill rotWithShape="1">
          <a:blip r:embed="rId3">
            <a:alphaModFix/>
          </a:blip>
          <a:srcRect b="0" l="504" r="495" t="0"/>
          <a:stretch/>
        </p:blipFill>
        <p:spPr>
          <a:xfrm>
            <a:off x="5414923" y="1169825"/>
            <a:ext cx="3244800" cy="32001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7"/>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does Prop-Price Estimato</a:t>
            </a:r>
            <a:r>
              <a:rPr lang="en"/>
              <a:t>r©</a:t>
            </a:r>
            <a:r>
              <a:rPr lang="en"/>
              <a:t> work?</a:t>
            </a:r>
            <a:endParaRPr/>
          </a:p>
        </p:txBody>
      </p:sp>
      <p:sp>
        <p:nvSpPr>
          <p:cNvPr id="143" name="Google Shape;143;p17"/>
          <p:cNvSpPr txBox="1"/>
          <p:nvPr>
            <p:ph idx="1" type="body"/>
          </p:nvPr>
        </p:nvSpPr>
        <p:spPr>
          <a:xfrm>
            <a:off x="786150" y="1234975"/>
            <a:ext cx="3915600" cy="4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Paid buyer’s access</a:t>
            </a:r>
            <a:endParaRPr sz="1800"/>
          </a:p>
        </p:txBody>
      </p:sp>
      <p:pic>
        <p:nvPicPr>
          <p:cNvPr id="144" name="Google Shape;144;p17"/>
          <p:cNvPicPr preferRelativeResize="0"/>
          <p:nvPr/>
        </p:nvPicPr>
        <p:blipFill>
          <a:blip r:embed="rId3">
            <a:alphaModFix/>
          </a:blip>
          <a:stretch>
            <a:fillRect/>
          </a:stretch>
        </p:blipFill>
        <p:spPr>
          <a:xfrm>
            <a:off x="786150" y="1929225"/>
            <a:ext cx="3946400" cy="2644976"/>
          </a:xfrm>
          <a:prstGeom prst="rect">
            <a:avLst/>
          </a:prstGeom>
          <a:noFill/>
          <a:ln>
            <a:noFill/>
          </a:ln>
        </p:spPr>
      </p:pic>
      <p:sp>
        <p:nvSpPr>
          <p:cNvPr id="145" name="Google Shape;145;p17"/>
          <p:cNvSpPr/>
          <p:nvPr/>
        </p:nvSpPr>
        <p:spPr>
          <a:xfrm>
            <a:off x="3158700" y="1929225"/>
            <a:ext cx="1573800" cy="20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Ames Property Group</a:t>
            </a:r>
            <a:endParaRPr b="1" sz="800"/>
          </a:p>
        </p:txBody>
      </p:sp>
      <p:pic>
        <p:nvPicPr>
          <p:cNvPr id="146" name="Google Shape;146;p17"/>
          <p:cNvPicPr preferRelativeResize="0"/>
          <p:nvPr/>
        </p:nvPicPr>
        <p:blipFill rotWithShape="1">
          <a:blip r:embed="rId4">
            <a:alphaModFix/>
          </a:blip>
          <a:srcRect b="10722" l="0" r="0" t="0"/>
          <a:stretch/>
        </p:blipFill>
        <p:spPr>
          <a:xfrm>
            <a:off x="5872111" y="1936332"/>
            <a:ext cx="2207543" cy="2637869"/>
          </a:xfrm>
          <a:prstGeom prst="rect">
            <a:avLst/>
          </a:prstGeom>
          <a:noFill/>
          <a:ln>
            <a:noFill/>
          </a:ln>
        </p:spPr>
      </p:pic>
      <p:sp>
        <p:nvSpPr>
          <p:cNvPr id="147" name="Google Shape;147;p17"/>
          <p:cNvSpPr txBox="1"/>
          <p:nvPr>
            <p:ph idx="1" type="body"/>
          </p:nvPr>
        </p:nvSpPr>
        <p:spPr>
          <a:xfrm>
            <a:off x="5772525" y="1182625"/>
            <a:ext cx="2461800" cy="51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collection</a:t>
            </a:r>
            <a:br>
              <a:rPr lang="en" sz="1200"/>
            </a:br>
            <a:r>
              <a:rPr lang="en" sz="1200"/>
              <a:t>(For price estimation)</a:t>
            </a:r>
            <a:endParaRPr/>
          </a:p>
        </p:txBody>
      </p:sp>
      <p:sp>
        <p:nvSpPr>
          <p:cNvPr id="148" name="Google Shape;148;p17"/>
          <p:cNvSpPr/>
          <p:nvPr/>
        </p:nvSpPr>
        <p:spPr>
          <a:xfrm>
            <a:off x="3162600" y="2424450"/>
            <a:ext cx="970800" cy="127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p:nvPr/>
        </p:nvSpPr>
        <p:spPr>
          <a:xfrm>
            <a:off x="5927036" y="1929225"/>
            <a:ext cx="2207700" cy="44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Ames Property Group</a:t>
            </a:r>
            <a:endParaRPr b="1" sz="1000"/>
          </a:p>
          <a:p>
            <a:pPr indent="0" lvl="0" marL="0" rtl="0" algn="ctr">
              <a:spcBef>
                <a:spcPts val="0"/>
              </a:spcBef>
              <a:spcAft>
                <a:spcPts val="0"/>
              </a:spcAft>
              <a:buNone/>
            </a:pPr>
            <a:r>
              <a:rPr b="1" lang="en" sz="1000"/>
              <a:t>Home Feature Checklist</a:t>
            </a:r>
            <a:endParaRPr b="1"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8"/>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Importance of accurate price prediction</a:t>
            </a:r>
            <a:endParaRPr/>
          </a:p>
        </p:txBody>
      </p:sp>
      <p:sp>
        <p:nvSpPr>
          <p:cNvPr id="155" name="Google Shape;155;p18"/>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6" name="Google Shape;156;p18"/>
          <p:cNvSpPr txBox="1"/>
          <p:nvPr>
            <p:ph idx="1" type="body"/>
          </p:nvPr>
        </p:nvSpPr>
        <p:spPr>
          <a:xfrm>
            <a:off x="628325" y="1962150"/>
            <a:ext cx="2251800" cy="35736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rPr b="1" lang="en"/>
              <a:t>Strategic Pricing</a:t>
            </a:r>
            <a:endParaRPr b="1"/>
          </a:p>
          <a:p>
            <a:pPr indent="-336550" lvl="0" marL="457200" rtl="0" algn="just">
              <a:spcBef>
                <a:spcPts val="600"/>
              </a:spcBef>
              <a:spcAft>
                <a:spcPts val="0"/>
              </a:spcAft>
              <a:buSzPts val="1700"/>
              <a:buChar char="◎"/>
            </a:pPr>
            <a:r>
              <a:rPr lang="en" sz="1500"/>
              <a:t>Price estimation based on most sought-after property features </a:t>
            </a:r>
            <a:br>
              <a:rPr lang="en" sz="1500"/>
            </a:br>
            <a:endParaRPr sz="1500"/>
          </a:p>
          <a:p>
            <a:pPr indent="-323850" lvl="0" marL="457200" rtl="0" algn="just">
              <a:spcBef>
                <a:spcPts val="0"/>
              </a:spcBef>
              <a:spcAft>
                <a:spcPts val="0"/>
              </a:spcAft>
              <a:buSzPts val="1500"/>
              <a:buChar char="◎"/>
            </a:pPr>
            <a:r>
              <a:rPr lang="en" sz="1500"/>
              <a:t>Maximise seller profit based on market demand</a:t>
            </a:r>
            <a:endParaRPr sz="1500"/>
          </a:p>
        </p:txBody>
      </p:sp>
      <p:sp>
        <p:nvSpPr>
          <p:cNvPr id="157" name="Google Shape;157;p18"/>
          <p:cNvSpPr txBox="1"/>
          <p:nvPr>
            <p:ph idx="1" type="body"/>
          </p:nvPr>
        </p:nvSpPr>
        <p:spPr>
          <a:xfrm>
            <a:off x="3222500" y="1962150"/>
            <a:ext cx="26892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Listing Duration</a:t>
            </a:r>
            <a:endParaRPr b="1"/>
          </a:p>
          <a:p>
            <a:pPr indent="-336550" lvl="0" marL="457200" rtl="0" algn="l">
              <a:spcBef>
                <a:spcPts val="600"/>
              </a:spcBef>
              <a:spcAft>
                <a:spcPts val="0"/>
              </a:spcAft>
              <a:buSzPts val="1700"/>
              <a:buChar char="◎"/>
            </a:pPr>
            <a:r>
              <a:rPr lang="en" sz="1500"/>
              <a:t>Accurate price lead to increased interest and faster sales</a:t>
            </a:r>
            <a:br>
              <a:rPr lang="en" sz="1500"/>
            </a:br>
            <a:endParaRPr sz="1500"/>
          </a:p>
          <a:p>
            <a:pPr indent="-323850" lvl="0" marL="457200" rtl="0" algn="l">
              <a:spcBef>
                <a:spcPts val="0"/>
              </a:spcBef>
              <a:spcAft>
                <a:spcPts val="0"/>
              </a:spcAft>
              <a:buSzPts val="1500"/>
              <a:buChar char="◎"/>
            </a:pPr>
            <a:r>
              <a:rPr lang="en" sz="1500"/>
              <a:t>R</a:t>
            </a:r>
            <a:r>
              <a:rPr lang="en" sz="1500"/>
              <a:t>educe listing management time</a:t>
            </a:r>
            <a:br>
              <a:rPr lang="en" sz="1500"/>
            </a:br>
            <a:endParaRPr sz="1500"/>
          </a:p>
          <a:p>
            <a:pPr indent="-323850" lvl="0" marL="457200" rtl="0" algn="l">
              <a:spcBef>
                <a:spcPts val="0"/>
              </a:spcBef>
              <a:spcAft>
                <a:spcPts val="0"/>
              </a:spcAft>
              <a:buSzPts val="1500"/>
              <a:buChar char="◎"/>
            </a:pPr>
            <a:r>
              <a:rPr lang="en" sz="1500"/>
              <a:t>Decrease buyers’ bargaining power</a:t>
            </a:r>
            <a:endParaRPr sz="1500"/>
          </a:p>
        </p:txBody>
      </p:sp>
      <p:sp>
        <p:nvSpPr>
          <p:cNvPr id="158" name="Google Shape;158;p18"/>
          <p:cNvSpPr txBox="1"/>
          <p:nvPr>
            <p:ph idx="1" type="body"/>
          </p:nvPr>
        </p:nvSpPr>
        <p:spPr>
          <a:xfrm>
            <a:off x="5984575" y="1962150"/>
            <a:ext cx="2419800" cy="35736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rPr b="1" lang="en"/>
              <a:t>Increase Engagement</a:t>
            </a:r>
            <a:endParaRPr b="1"/>
          </a:p>
          <a:p>
            <a:pPr indent="-323850" lvl="0" marL="457200" rtl="0" algn="just">
              <a:spcBef>
                <a:spcPts val="600"/>
              </a:spcBef>
              <a:spcAft>
                <a:spcPts val="0"/>
              </a:spcAft>
              <a:buSzPts val="1500"/>
              <a:buChar char="◎"/>
            </a:pPr>
            <a:r>
              <a:rPr lang="en" sz="1500"/>
              <a:t>Remain go-to agency for clients </a:t>
            </a:r>
            <a:br>
              <a:rPr lang="en" sz="1500"/>
            </a:br>
            <a:endParaRPr sz="1500"/>
          </a:p>
          <a:p>
            <a:pPr indent="-323850" lvl="0" marL="457200" rtl="0" algn="just">
              <a:spcBef>
                <a:spcPts val="0"/>
              </a:spcBef>
              <a:spcAft>
                <a:spcPts val="0"/>
              </a:spcAft>
              <a:buSzPts val="1500"/>
              <a:buChar char="◎"/>
            </a:pPr>
            <a:r>
              <a:rPr lang="en" sz="1500"/>
              <a:t>Generate trust in our data-driven technology</a:t>
            </a:r>
            <a:endParaRPr sz="1500"/>
          </a:p>
        </p:txBody>
      </p:sp>
      <p:sp>
        <p:nvSpPr>
          <p:cNvPr id="159" name="Google Shape;159;p18"/>
          <p:cNvSpPr/>
          <p:nvPr/>
        </p:nvSpPr>
        <p:spPr>
          <a:xfrm>
            <a:off x="1172775" y="1164350"/>
            <a:ext cx="798300" cy="782700"/>
          </a:xfrm>
          <a:prstGeom prst="ellipse">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Source Sans Pro"/>
              <a:ea typeface="Source Sans Pro"/>
              <a:cs typeface="Source Sans Pro"/>
              <a:sym typeface="Source Sans Pro"/>
            </a:endParaRPr>
          </a:p>
        </p:txBody>
      </p:sp>
      <p:sp>
        <p:nvSpPr>
          <p:cNvPr id="160" name="Google Shape;160;p18"/>
          <p:cNvSpPr/>
          <p:nvPr/>
        </p:nvSpPr>
        <p:spPr>
          <a:xfrm>
            <a:off x="6795325" y="1164350"/>
            <a:ext cx="798300" cy="782700"/>
          </a:xfrm>
          <a:prstGeom prst="ellipse">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Source Sans Pro"/>
              <a:ea typeface="Source Sans Pro"/>
              <a:cs typeface="Source Sans Pro"/>
              <a:sym typeface="Source Sans Pro"/>
            </a:endParaRPr>
          </a:p>
        </p:txBody>
      </p:sp>
      <p:grpSp>
        <p:nvGrpSpPr>
          <p:cNvPr id="161" name="Google Shape;161;p18"/>
          <p:cNvGrpSpPr/>
          <p:nvPr/>
        </p:nvGrpSpPr>
        <p:grpSpPr>
          <a:xfrm>
            <a:off x="1337967" y="1336708"/>
            <a:ext cx="467909" cy="437974"/>
            <a:chOff x="1284212" y="1963766"/>
            <a:chExt cx="379489" cy="366046"/>
          </a:xfrm>
        </p:grpSpPr>
        <p:sp>
          <p:nvSpPr>
            <p:cNvPr id="162" name="Google Shape;162;p18"/>
            <p:cNvSpPr/>
            <p:nvPr/>
          </p:nvSpPr>
          <p:spPr>
            <a:xfrm>
              <a:off x="1436861" y="2112975"/>
              <a:ext cx="69444" cy="68902"/>
            </a:xfrm>
            <a:custGeom>
              <a:rect b="b" l="l" r="r" t="t"/>
              <a:pathLst>
                <a:path extrusionOk="0" h="2163" w="218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1284212" y="1963766"/>
              <a:ext cx="379489" cy="366046"/>
            </a:xfrm>
            <a:custGeom>
              <a:rect b="b" l="l" r="r" t="t"/>
              <a:pathLst>
                <a:path extrusionOk="0" h="11491" w="11913">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18"/>
          <p:cNvSpPr/>
          <p:nvPr/>
        </p:nvSpPr>
        <p:spPr>
          <a:xfrm>
            <a:off x="3856275" y="1164338"/>
            <a:ext cx="798300" cy="782700"/>
          </a:xfrm>
          <a:prstGeom prst="ellipse">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Source Sans Pro"/>
              <a:ea typeface="Source Sans Pro"/>
              <a:cs typeface="Source Sans Pro"/>
              <a:sym typeface="Source Sans Pro"/>
            </a:endParaRPr>
          </a:p>
        </p:txBody>
      </p:sp>
      <p:grpSp>
        <p:nvGrpSpPr>
          <p:cNvPr id="165" name="Google Shape;165;p18"/>
          <p:cNvGrpSpPr/>
          <p:nvPr/>
        </p:nvGrpSpPr>
        <p:grpSpPr>
          <a:xfrm>
            <a:off x="3981077" y="1276258"/>
            <a:ext cx="548695" cy="558847"/>
            <a:chOff x="3979435" y="1976585"/>
            <a:chExt cx="345265" cy="349848"/>
          </a:xfrm>
        </p:grpSpPr>
        <p:sp>
          <p:nvSpPr>
            <p:cNvPr id="166" name="Google Shape;166;p18"/>
            <p:cNvSpPr/>
            <p:nvPr/>
          </p:nvSpPr>
          <p:spPr>
            <a:xfrm>
              <a:off x="3979435" y="1976585"/>
              <a:ext cx="345265" cy="349848"/>
            </a:xfrm>
            <a:custGeom>
              <a:rect b="b" l="l" r="r" t="t"/>
              <a:pathLst>
                <a:path extrusionOk="0" h="10992" w="10848">
                  <a:moveTo>
                    <a:pt x="6632" y="322"/>
                  </a:moveTo>
                  <a:cubicBezTo>
                    <a:pt x="6859" y="322"/>
                    <a:pt x="7013" y="501"/>
                    <a:pt x="7013" y="715"/>
                  </a:cubicBezTo>
                  <a:cubicBezTo>
                    <a:pt x="7013" y="929"/>
                    <a:pt x="6835" y="1096"/>
                    <a:pt x="6632" y="1096"/>
                  </a:cubicBezTo>
                  <a:lnTo>
                    <a:pt x="4906" y="1096"/>
                  </a:lnTo>
                  <a:cubicBezTo>
                    <a:pt x="4680" y="1096"/>
                    <a:pt x="4513" y="918"/>
                    <a:pt x="4513" y="715"/>
                  </a:cubicBezTo>
                  <a:cubicBezTo>
                    <a:pt x="4513" y="489"/>
                    <a:pt x="4692" y="322"/>
                    <a:pt x="4906" y="322"/>
                  </a:cubicBezTo>
                  <a:close/>
                  <a:moveTo>
                    <a:pt x="5966" y="1429"/>
                  </a:moveTo>
                  <a:lnTo>
                    <a:pt x="5966" y="1965"/>
                  </a:lnTo>
                  <a:lnTo>
                    <a:pt x="5561" y="1965"/>
                  </a:lnTo>
                  <a:lnTo>
                    <a:pt x="5561" y="1429"/>
                  </a:lnTo>
                  <a:close/>
                  <a:moveTo>
                    <a:pt x="5775" y="2289"/>
                  </a:moveTo>
                  <a:cubicBezTo>
                    <a:pt x="6988" y="2289"/>
                    <a:pt x="8193" y="2825"/>
                    <a:pt x="9026" y="3835"/>
                  </a:cubicBezTo>
                  <a:cubicBezTo>
                    <a:pt x="10466" y="5620"/>
                    <a:pt x="10204" y="8276"/>
                    <a:pt x="8407" y="9728"/>
                  </a:cubicBezTo>
                  <a:cubicBezTo>
                    <a:pt x="7623" y="10362"/>
                    <a:pt x="6686" y="10670"/>
                    <a:pt x="5757" y="10670"/>
                  </a:cubicBezTo>
                  <a:cubicBezTo>
                    <a:pt x="4540" y="10670"/>
                    <a:pt x="3337" y="10141"/>
                    <a:pt x="2513" y="9121"/>
                  </a:cubicBezTo>
                  <a:cubicBezTo>
                    <a:pt x="429" y="6561"/>
                    <a:pt x="2001" y="2715"/>
                    <a:pt x="5251" y="2322"/>
                  </a:cubicBezTo>
                  <a:cubicBezTo>
                    <a:pt x="5425" y="2300"/>
                    <a:pt x="5601" y="2289"/>
                    <a:pt x="5775" y="2289"/>
                  </a:cubicBezTo>
                  <a:close/>
                  <a:moveTo>
                    <a:pt x="4906" y="1"/>
                  </a:moveTo>
                  <a:cubicBezTo>
                    <a:pt x="4501" y="1"/>
                    <a:pt x="4192" y="322"/>
                    <a:pt x="4192" y="715"/>
                  </a:cubicBezTo>
                  <a:cubicBezTo>
                    <a:pt x="4192" y="1108"/>
                    <a:pt x="4513" y="1429"/>
                    <a:pt x="4906" y="1429"/>
                  </a:cubicBezTo>
                  <a:lnTo>
                    <a:pt x="5239" y="1429"/>
                  </a:lnTo>
                  <a:lnTo>
                    <a:pt x="5239" y="1989"/>
                  </a:lnTo>
                  <a:cubicBezTo>
                    <a:pt x="1727" y="2394"/>
                    <a:pt x="1" y="6561"/>
                    <a:pt x="2263" y="9323"/>
                  </a:cubicBezTo>
                  <a:cubicBezTo>
                    <a:pt x="3160" y="10423"/>
                    <a:pt x="4463" y="10991"/>
                    <a:pt x="5774" y="10991"/>
                  </a:cubicBezTo>
                  <a:cubicBezTo>
                    <a:pt x="6777" y="10991"/>
                    <a:pt x="7785" y="10659"/>
                    <a:pt x="8621" y="9978"/>
                  </a:cubicBezTo>
                  <a:cubicBezTo>
                    <a:pt x="10550" y="8407"/>
                    <a:pt x="10847" y="5549"/>
                    <a:pt x="9264" y="3632"/>
                  </a:cubicBezTo>
                  <a:cubicBezTo>
                    <a:pt x="8490" y="2680"/>
                    <a:pt x="7406" y="2120"/>
                    <a:pt x="6287" y="1989"/>
                  </a:cubicBezTo>
                  <a:lnTo>
                    <a:pt x="6287" y="1429"/>
                  </a:lnTo>
                  <a:lnTo>
                    <a:pt x="6632" y="1429"/>
                  </a:lnTo>
                  <a:cubicBezTo>
                    <a:pt x="7037" y="1429"/>
                    <a:pt x="7347" y="1096"/>
                    <a:pt x="7347" y="715"/>
                  </a:cubicBezTo>
                  <a:cubicBezTo>
                    <a:pt x="7347" y="310"/>
                    <a:pt x="7013" y="1"/>
                    <a:pt x="66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a:off x="4044236" y="2176685"/>
              <a:ext cx="144783" cy="123077"/>
            </a:xfrm>
            <a:custGeom>
              <a:rect b="b" l="l" r="r" t="t"/>
              <a:pathLst>
                <a:path extrusionOk="0" h="3867" w="4549">
                  <a:moveTo>
                    <a:pt x="203" y="0"/>
                  </a:moveTo>
                  <a:cubicBezTo>
                    <a:pt x="108" y="0"/>
                    <a:pt x="36" y="84"/>
                    <a:pt x="36" y="167"/>
                  </a:cubicBezTo>
                  <a:cubicBezTo>
                    <a:pt x="36" y="215"/>
                    <a:pt x="1" y="977"/>
                    <a:pt x="405" y="1822"/>
                  </a:cubicBezTo>
                  <a:cubicBezTo>
                    <a:pt x="667" y="2346"/>
                    <a:pt x="1048" y="2798"/>
                    <a:pt x="1525" y="3143"/>
                  </a:cubicBezTo>
                  <a:cubicBezTo>
                    <a:pt x="2186" y="3633"/>
                    <a:pt x="2944" y="3867"/>
                    <a:pt x="3694" y="3867"/>
                  </a:cubicBezTo>
                  <a:cubicBezTo>
                    <a:pt x="3929" y="3867"/>
                    <a:pt x="4164" y="3844"/>
                    <a:pt x="4394" y="3798"/>
                  </a:cubicBezTo>
                  <a:cubicBezTo>
                    <a:pt x="4489" y="3786"/>
                    <a:pt x="4549" y="3691"/>
                    <a:pt x="4537" y="3608"/>
                  </a:cubicBezTo>
                  <a:cubicBezTo>
                    <a:pt x="4526" y="3543"/>
                    <a:pt x="4446" y="3487"/>
                    <a:pt x="4368" y="3487"/>
                  </a:cubicBezTo>
                  <a:cubicBezTo>
                    <a:pt x="4361" y="3487"/>
                    <a:pt x="4354" y="3488"/>
                    <a:pt x="4346" y="3489"/>
                  </a:cubicBezTo>
                  <a:cubicBezTo>
                    <a:pt x="4139" y="3526"/>
                    <a:pt x="3932" y="3545"/>
                    <a:pt x="3725" y="3545"/>
                  </a:cubicBezTo>
                  <a:cubicBezTo>
                    <a:pt x="3018" y="3545"/>
                    <a:pt x="2326" y="3324"/>
                    <a:pt x="1727" y="2882"/>
                  </a:cubicBezTo>
                  <a:cubicBezTo>
                    <a:pt x="275" y="1810"/>
                    <a:pt x="370" y="167"/>
                    <a:pt x="370" y="167"/>
                  </a:cubicBezTo>
                  <a:cubicBezTo>
                    <a:pt x="370" y="84"/>
                    <a:pt x="298" y="0"/>
                    <a:pt x="2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4046910" y="2065957"/>
              <a:ext cx="204269" cy="100893"/>
            </a:xfrm>
            <a:custGeom>
              <a:rect b="b" l="l" r="r" t="t"/>
              <a:pathLst>
                <a:path extrusionOk="0" h="3170" w="6418">
                  <a:moveTo>
                    <a:pt x="3655" y="1"/>
                  </a:moveTo>
                  <a:cubicBezTo>
                    <a:pt x="1971" y="1"/>
                    <a:pt x="367" y="1170"/>
                    <a:pt x="12" y="3003"/>
                  </a:cubicBezTo>
                  <a:cubicBezTo>
                    <a:pt x="0" y="3086"/>
                    <a:pt x="71" y="3170"/>
                    <a:pt x="179" y="3170"/>
                  </a:cubicBezTo>
                  <a:cubicBezTo>
                    <a:pt x="250" y="3170"/>
                    <a:pt x="333" y="3110"/>
                    <a:pt x="345" y="3039"/>
                  </a:cubicBezTo>
                  <a:cubicBezTo>
                    <a:pt x="667" y="1358"/>
                    <a:pt x="2122" y="299"/>
                    <a:pt x="3652" y="299"/>
                  </a:cubicBezTo>
                  <a:cubicBezTo>
                    <a:pt x="4332" y="299"/>
                    <a:pt x="5027" y="509"/>
                    <a:pt x="5644" y="967"/>
                  </a:cubicBezTo>
                  <a:cubicBezTo>
                    <a:pt x="5822" y="1098"/>
                    <a:pt x="5965" y="1241"/>
                    <a:pt x="6120" y="1396"/>
                  </a:cubicBezTo>
                  <a:cubicBezTo>
                    <a:pt x="6155" y="1431"/>
                    <a:pt x="6208" y="1454"/>
                    <a:pt x="6257" y="1454"/>
                  </a:cubicBezTo>
                  <a:cubicBezTo>
                    <a:pt x="6290" y="1454"/>
                    <a:pt x="6322" y="1443"/>
                    <a:pt x="6346" y="1419"/>
                  </a:cubicBezTo>
                  <a:cubicBezTo>
                    <a:pt x="6406" y="1360"/>
                    <a:pt x="6417" y="1253"/>
                    <a:pt x="6358" y="1193"/>
                  </a:cubicBezTo>
                  <a:cubicBezTo>
                    <a:pt x="6191" y="1027"/>
                    <a:pt x="6025" y="860"/>
                    <a:pt x="5834" y="729"/>
                  </a:cubicBezTo>
                  <a:cubicBezTo>
                    <a:pt x="5159" y="229"/>
                    <a:pt x="4399" y="1"/>
                    <a:pt x="36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4195735" y="2118027"/>
              <a:ext cx="84247" cy="174224"/>
            </a:xfrm>
            <a:custGeom>
              <a:rect b="b" l="l" r="r" t="t"/>
              <a:pathLst>
                <a:path extrusionOk="0" h="5474" w="2647">
                  <a:moveTo>
                    <a:pt x="1952" y="0"/>
                  </a:moveTo>
                  <a:cubicBezTo>
                    <a:pt x="1920" y="0"/>
                    <a:pt x="1888" y="11"/>
                    <a:pt x="1861" y="33"/>
                  </a:cubicBezTo>
                  <a:cubicBezTo>
                    <a:pt x="1789" y="81"/>
                    <a:pt x="1753" y="176"/>
                    <a:pt x="1813" y="260"/>
                  </a:cubicBezTo>
                  <a:cubicBezTo>
                    <a:pt x="2158" y="795"/>
                    <a:pt x="2325" y="1403"/>
                    <a:pt x="2325" y="2046"/>
                  </a:cubicBezTo>
                  <a:cubicBezTo>
                    <a:pt x="2325" y="3451"/>
                    <a:pt x="1432" y="4689"/>
                    <a:pt x="182" y="5165"/>
                  </a:cubicBezTo>
                  <a:cubicBezTo>
                    <a:pt x="1" y="5229"/>
                    <a:pt x="67" y="5474"/>
                    <a:pt x="237" y="5474"/>
                  </a:cubicBezTo>
                  <a:cubicBezTo>
                    <a:pt x="257" y="5474"/>
                    <a:pt x="278" y="5470"/>
                    <a:pt x="301" y="5463"/>
                  </a:cubicBezTo>
                  <a:cubicBezTo>
                    <a:pt x="1682" y="4927"/>
                    <a:pt x="2646" y="3593"/>
                    <a:pt x="2646" y="2022"/>
                  </a:cubicBezTo>
                  <a:cubicBezTo>
                    <a:pt x="2646" y="1343"/>
                    <a:pt x="2456" y="653"/>
                    <a:pt x="2087" y="81"/>
                  </a:cubicBezTo>
                  <a:cubicBezTo>
                    <a:pt x="2057" y="29"/>
                    <a:pt x="2004" y="0"/>
                    <a:pt x="195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a:off x="4109037" y="2161153"/>
              <a:ext cx="81510" cy="55348"/>
            </a:xfrm>
            <a:custGeom>
              <a:rect b="b" l="l" r="r" t="t"/>
              <a:pathLst>
                <a:path extrusionOk="0" h="1739" w="2561">
                  <a:moveTo>
                    <a:pt x="1691" y="333"/>
                  </a:moveTo>
                  <a:cubicBezTo>
                    <a:pt x="1965" y="333"/>
                    <a:pt x="2144" y="655"/>
                    <a:pt x="1965" y="881"/>
                  </a:cubicBezTo>
                  <a:cubicBezTo>
                    <a:pt x="1900" y="968"/>
                    <a:pt x="1790" y="1020"/>
                    <a:pt x="1682" y="1020"/>
                  </a:cubicBezTo>
                  <a:cubicBezTo>
                    <a:pt x="1613" y="1020"/>
                    <a:pt x="1545" y="999"/>
                    <a:pt x="1489" y="953"/>
                  </a:cubicBezTo>
                  <a:cubicBezTo>
                    <a:pt x="1215" y="762"/>
                    <a:pt x="1370" y="333"/>
                    <a:pt x="1691" y="333"/>
                  </a:cubicBezTo>
                  <a:close/>
                  <a:moveTo>
                    <a:pt x="1691" y="0"/>
                  </a:moveTo>
                  <a:cubicBezTo>
                    <a:pt x="1584" y="0"/>
                    <a:pt x="1334" y="36"/>
                    <a:pt x="1156" y="274"/>
                  </a:cubicBezTo>
                  <a:cubicBezTo>
                    <a:pt x="1025" y="453"/>
                    <a:pt x="989" y="655"/>
                    <a:pt x="1048" y="845"/>
                  </a:cubicBezTo>
                  <a:lnTo>
                    <a:pt x="132" y="1441"/>
                  </a:lnTo>
                  <a:cubicBezTo>
                    <a:pt x="1" y="1536"/>
                    <a:pt x="60" y="1738"/>
                    <a:pt x="215" y="1738"/>
                  </a:cubicBezTo>
                  <a:cubicBezTo>
                    <a:pt x="310" y="1738"/>
                    <a:pt x="263" y="1726"/>
                    <a:pt x="1215" y="1131"/>
                  </a:cubicBezTo>
                  <a:cubicBezTo>
                    <a:pt x="1347" y="1275"/>
                    <a:pt x="1521" y="1344"/>
                    <a:pt x="1693" y="1344"/>
                  </a:cubicBezTo>
                  <a:cubicBezTo>
                    <a:pt x="1893" y="1344"/>
                    <a:pt x="2093" y="1251"/>
                    <a:pt x="2227" y="1072"/>
                  </a:cubicBezTo>
                  <a:cubicBezTo>
                    <a:pt x="2560" y="631"/>
                    <a:pt x="2251" y="0"/>
                    <a:pt x="169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a:off x="4157160" y="2083080"/>
              <a:ext cx="10662" cy="29218"/>
            </a:xfrm>
            <a:custGeom>
              <a:rect b="b" l="l" r="r" t="t"/>
              <a:pathLst>
                <a:path extrusionOk="0" h="918" w="335">
                  <a:moveTo>
                    <a:pt x="167" y="0"/>
                  </a:moveTo>
                  <a:cubicBezTo>
                    <a:pt x="72" y="0"/>
                    <a:pt x="1" y="72"/>
                    <a:pt x="1" y="167"/>
                  </a:cubicBezTo>
                  <a:lnTo>
                    <a:pt x="1" y="762"/>
                  </a:lnTo>
                  <a:cubicBezTo>
                    <a:pt x="1" y="846"/>
                    <a:pt x="72" y="917"/>
                    <a:pt x="167" y="917"/>
                  </a:cubicBezTo>
                  <a:cubicBezTo>
                    <a:pt x="275" y="917"/>
                    <a:pt x="334" y="846"/>
                    <a:pt x="334" y="762"/>
                  </a:cubicBezTo>
                  <a:lnTo>
                    <a:pt x="334" y="167"/>
                  </a:lnTo>
                  <a:cubicBezTo>
                    <a:pt x="334" y="72"/>
                    <a:pt x="263"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4109419" y="2096034"/>
              <a:ext cx="21261" cy="26862"/>
            </a:xfrm>
            <a:custGeom>
              <a:rect b="b" l="l" r="r" t="t"/>
              <a:pathLst>
                <a:path extrusionOk="0" h="844" w="668">
                  <a:moveTo>
                    <a:pt x="183" y="0"/>
                  </a:moveTo>
                  <a:cubicBezTo>
                    <a:pt x="156" y="0"/>
                    <a:pt x="130" y="7"/>
                    <a:pt x="108" y="22"/>
                  </a:cubicBezTo>
                  <a:cubicBezTo>
                    <a:pt x="36" y="70"/>
                    <a:pt x="1" y="177"/>
                    <a:pt x="48" y="248"/>
                  </a:cubicBezTo>
                  <a:lnTo>
                    <a:pt x="346" y="772"/>
                  </a:lnTo>
                  <a:cubicBezTo>
                    <a:pt x="393" y="808"/>
                    <a:pt x="429" y="844"/>
                    <a:pt x="489" y="844"/>
                  </a:cubicBezTo>
                  <a:cubicBezTo>
                    <a:pt x="524" y="844"/>
                    <a:pt x="548" y="844"/>
                    <a:pt x="572" y="832"/>
                  </a:cubicBezTo>
                  <a:cubicBezTo>
                    <a:pt x="643" y="784"/>
                    <a:pt x="667" y="677"/>
                    <a:pt x="632" y="605"/>
                  </a:cubicBezTo>
                  <a:lnTo>
                    <a:pt x="334" y="82"/>
                  </a:lnTo>
                  <a:cubicBezTo>
                    <a:pt x="301" y="33"/>
                    <a:pt x="241" y="0"/>
                    <a:pt x="18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a:off x="4074950" y="2130121"/>
              <a:ext cx="28454" cy="19669"/>
            </a:xfrm>
            <a:custGeom>
              <a:rect b="b" l="l" r="r" t="t"/>
              <a:pathLst>
                <a:path extrusionOk="0" h="618" w="894">
                  <a:moveTo>
                    <a:pt x="188" y="1"/>
                  </a:moveTo>
                  <a:cubicBezTo>
                    <a:pt x="130" y="1"/>
                    <a:pt x="72" y="33"/>
                    <a:pt x="48" y="82"/>
                  </a:cubicBezTo>
                  <a:cubicBezTo>
                    <a:pt x="0" y="154"/>
                    <a:pt x="24" y="261"/>
                    <a:pt x="107" y="308"/>
                  </a:cubicBezTo>
                  <a:lnTo>
                    <a:pt x="619" y="606"/>
                  </a:lnTo>
                  <a:cubicBezTo>
                    <a:pt x="655" y="618"/>
                    <a:pt x="679" y="618"/>
                    <a:pt x="703" y="618"/>
                  </a:cubicBezTo>
                  <a:cubicBezTo>
                    <a:pt x="762" y="618"/>
                    <a:pt x="798" y="594"/>
                    <a:pt x="834" y="546"/>
                  </a:cubicBezTo>
                  <a:cubicBezTo>
                    <a:pt x="893" y="475"/>
                    <a:pt x="881" y="368"/>
                    <a:pt x="786" y="320"/>
                  </a:cubicBezTo>
                  <a:lnTo>
                    <a:pt x="262" y="23"/>
                  </a:lnTo>
                  <a:cubicBezTo>
                    <a:pt x="240" y="8"/>
                    <a:pt x="214" y="1"/>
                    <a:pt x="18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p:nvPr/>
          </p:nvSpPr>
          <p:spPr>
            <a:xfrm>
              <a:off x="4063555" y="2177067"/>
              <a:ext cx="29218" cy="10630"/>
            </a:xfrm>
            <a:custGeom>
              <a:rect b="b" l="l" r="r" t="t"/>
              <a:pathLst>
                <a:path extrusionOk="0" h="334" w="918">
                  <a:moveTo>
                    <a:pt x="168" y="0"/>
                  </a:moveTo>
                  <a:cubicBezTo>
                    <a:pt x="72" y="0"/>
                    <a:pt x="1" y="83"/>
                    <a:pt x="1" y="167"/>
                  </a:cubicBezTo>
                  <a:cubicBezTo>
                    <a:pt x="1" y="262"/>
                    <a:pt x="72" y="334"/>
                    <a:pt x="168" y="334"/>
                  </a:cubicBezTo>
                  <a:lnTo>
                    <a:pt x="763" y="334"/>
                  </a:lnTo>
                  <a:cubicBezTo>
                    <a:pt x="846" y="334"/>
                    <a:pt x="918" y="262"/>
                    <a:pt x="918" y="167"/>
                  </a:cubicBezTo>
                  <a:cubicBezTo>
                    <a:pt x="918" y="83"/>
                    <a:pt x="846" y="0"/>
                    <a:pt x="76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4073804" y="2215005"/>
              <a:ext cx="29600" cy="20051"/>
            </a:xfrm>
            <a:custGeom>
              <a:rect b="b" l="l" r="r" t="t"/>
              <a:pathLst>
                <a:path extrusionOk="0" h="630" w="930">
                  <a:moveTo>
                    <a:pt x="735" y="1"/>
                  </a:moveTo>
                  <a:cubicBezTo>
                    <a:pt x="709" y="1"/>
                    <a:pt x="681" y="8"/>
                    <a:pt x="655" y="23"/>
                  </a:cubicBezTo>
                  <a:lnTo>
                    <a:pt x="143" y="320"/>
                  </a:lnTo>
                  <a:cubicBezTo>
                    <a:pt x="0" y="404"/>
                    <a:pt x="60" y="630"/>
                    <a:pt x="227" y="630"/>
                  </a:cubicBezTo>
                  <a:cubicBezTo>
                    <a:pt x="298" y="630"/>
                    <a:pt x="298" y="606"/>
                    <a:pt x="822" y="308"/>
                  </a:cubicBezTo>
                  <a:cubicBezTo>
                    <a:pt x="893" y="261"/>
                    <a:pt x="929" y="154"/>
                    <a:pt x="881" y="82"/>
                  </a:cubicBezTo>
                  <a:cubicBezTo>
                    <a:pt x="849" y="33"/>
                    <a:pt x="794" y="1"/>
                    <a:pt x="73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4109419" y="2242472"/>
              <a:ext cx="21261" cy="26703"/>
            </a:xfrm>
            <a:custGeom>
              <a:rect b="b" l="l" r="r" t="t"/>
              <a:pathLst>
                <a:path extrusionOk="0" h="839" w="668">
                  <a:moveTo>
                    <a:pt x="496" y="0"/>
                  </a:moveTo>
                  <a:cubicBezTo>
                    <a:pt x="441" y="0"/>
                    <a:pt x="391" y="27"/>
                    <a:pt x="358" y="76"/>
                  </a:cubicBezTo>
                  <a:lnTo>
                    <a:pt x="60" y="600"/>
                  </a:lnTo>
                  <a:cubicBezTo>
                    <a:pt x="1" y="707"/>
                    <a:pt x="72" y="838"/>
                    <a:pt x="191" y="838"/>
                  </a:cubicBezTo>
                  <a:cubicBezTo>
                    <a:pt x="251" y="838"/>
                    <a:pt x="298" y="815"/>
                    <a:pt x="334" y="767"/>
                  </a:cubicBezTo>
                  <a:lnTo>
                    <a:pt x="632" y="243"/>
                  </a:lnTo>
                  <a:cubicBezTo>
                    <a:pt x="667" y="172"/>
                    <a:pt x="643" y="64"/>
                    <a:pt x="572" y="17"/>
                  </a:cubicBezTo>
                  <a:cubicBezTo>
                    <a:pt x="546" y="6"/>
                    <a:pt x="520" y="0"/>
                    <a:pt x="49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p:nvPr/>
          </p:nvSpPr>
          <p:spPr>
            <a:xfrm>
              <a:off x="4157924" y="2252466"/>
              <a:ext cx="10248" cy="29600"/>
            </a:xfrm>
            <a:custGeom>
              <a:rect b="b" l="l" r="r" t="t"/>
              <a:pathLst>
                <a:path extrusionOk="0" h="930" w="322">
                  <a:moveTo>
                    <a:pt x="155" y="0"/>
                  </a:moveTo>
                  <a:cubicBezTo>
                    <a:pt x="72" y="0"/>
                    <a:pt x="1" y="84"/>
                    <a:pt x="1" y="167"/>
                  </a:cubicBezTo>
                  <a:lnTo>
                    <a:pt x="1" y="762"/>
                  </a:lnTo>
                  <a:cubicBezTo>
                    <a:pt x="1" y="858"/>
                    <a:pt x="72" y="929"/>
                    <a:pt x="155" y="929"/>
                  </a:cubicBezTo>
                  <a:cubicBezTo>
                    <a:pt x="251" y="929"/>
                    <a:pt x="322" y="858"/>
                    <a:pt x="322" y="762"/>
                  </a:cubicBezTo>
                  <a:lnTo>
                    <a:pt x="322" y="167"/>
                  </a:lnTo>
                  <a:cubicBezTo>
                    <a:pt x="322" y="84"/>
                    <a:pt x="251" y="0"/>
                    <a:pt x="1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a:off x="4194685" y="2242472"/>
              <a:ext cx="21261" cy="27022"/>
            </a:xfrm>
            <a:custGeom>
              <a:rect b="b" l="l" r="r" t="t"/>
              <a:pathLst>
                <a:path extrusionOk="0" h="849" w="668">
                  <a:moveTo>
                    <a:pt x="181" y="0"/>
                  </a:moveTo>
                  <a:cubicBezTo>
                    <a:pt x="155" y="0"/>
                    <a:pt x="130" y="6"/>
                    <a:pt x="108" y="17"/>
                  </a:cubicBezTo>
                  <a:cubicBezTo>
                    <a:pt x="36" y="64"/>
                    <a:pt x="0" y="172"/>
                    <a:pt x="48" y="243"/>
                  </a:cubicBezTo>
                  <a:lnTo>
                    <a:pt x="346" y="767"/>
                  </a:lnTo>
                  <a:cubicBezTo>
                    <a:pt x="378" y="816"/>
                    <a:pt x="428" y="848"/>
                    <a:pt x="487" y="848"/>
                  </a:cubicBezTo>
                  <a:cubicBezTo>
                    <a:pt x="513" y="848"/>
                    <a:pt x="542" y="841"/>
                    <a:pt x="572" y="826"/>
                  </a:cubicBezTo>
                  <a:cubicBezTo>
                    <a:pt x="643" y="779"/>
                    <a:pt x="667" y="672"/>
                    <a:pt x="631" y="600"/>
                  </a:cubicBezTo>
                  <a:lnTo>
                    <a:pt x="334" y="76"/>
                  </a:lnTo>
                  <a:cubicBezTo>
                    <a:pt x="301" y="27"/>
                    <a:pt x="240" y="0"/>
                    <a:pt x="18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p:nvPr/>
          </p:nvSpPr>
          <p:spPr>
            <a:xfrm>
              <a:off x="4222343" y="2215387"/>
              <a:ext cx="27690" cy="19669"/>
            </a:xfrm>
            <a:custGeom>
              <a:rect b="b" l="l" r="r" t="t"/>
              <a:pathLst>
                <a:path extrusionOk="0" h="618" w="870">
                  <a:moveTo>
                    <a:pt x="176" y="1"/>
                  </a:moveTo>
                  <a:cubicBezTo>
                    <a:pt x="118" y="1"/>
                    <a:pt x="57" y="33"/>
                    <a:pt x="24" y="82"/>
                  </a:cubicBezTo>
                  <a:cubicBezTo>
                    <a:pt x="1" y="142"/>
                    <a:pt x="13" y="249"/>
                    <a:pt x="96" y="296"/>
                  </a:cubicBezTo>
                  <a:cubicBezTo>
                    <a:pt x="632" y="594"/>
                    <a:pt x="620" y="618"/>
                    <a:pt x="691" y="618"/>
                  </a:cubicBezTo>
                  <a:cubicBezTo>
                    <a:pt x="751" y="618"/>
                    <a:pt x="798" y="594"/>
                    <a:pt x="834" y="546"/>
                  </a:cubicBezTo>
                  <a:cubicBezTo>
                    <a:pt x="870" y="475"/>
                    <a:pt x="846" y="368"/>
                    <a:pt x="775" y="320"/>
                  </a:cubicBezTo>
                  <a:lnTo>
                    <a:pt x="251" y="22"/>
                  </a:lnTo>
                  <a:cubicBezTo>
                    <a:pt x="228" y="8"/>
                    <a:pt x="202" y="1"/>
                    <a:pt x="17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p:nvPr/>
          </p:nvSpPr>
          <p:spPr>
            <a:xfrm>
              <a:off x="4232941" y="2177067"/>
              <a:ext cx="29600" cy="10630"/>
            </a:xfrm>
            <a:custGeom>
              <a:rect b="b" l="l" r="r" t="t"/>
              <a:pathLst>
                <a:path extrusionOk="0" h="334" w="930">
                  <a:moveTo>
                    <a:pt x="168" y="0"/>
                  </a:moveTo>
                  <a:cubicBezTo>
                    <a:pt x="72" y="0"/>
                    <a:pt x="1" y="83"/>
                    <a:pt x="1" y="167"/>
                  </a:cubicBezTo>
                  <a:cubicBezTo>
                    <a:pt x="1" y="262"/>
                    <a:pt x="72" y="334"/>
                    <a:pt x="168" y="334"/>
                  </a:cubicBezTo>
                  <a:lnTo>
                    <a:pt x="763" y="334"/>
                  </a:lnTo>
                  <a:cubicBezTo>
                    <a:pt x="858" y="334"/>
                    <a:pt x="930" y="262"/>
                    <a:pt x="930" y="167"/>
                  </a:cubicBezTo>
                  <a:cubicBezTo>
                    <a:pt x="930" y="83"/>
                    <a:pt x="858" y="0"/>
                    <a:pt x="76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p:nvPr/>
          </p:nvSpPr>
          <p:spPr>
            <a:xfrm>
              <a:off x="4221579" y="2130694"/>
              <a:ext cx="28454" cy="19478"/>
            </a:xfrm>
            <a:custGeom>
              <a:rect b="b" l="l" r="r" t="t"/>
              <a:pathLst>
                <a:path extrusionOk="0" h="612" w="894">
                  <a:moveTo>
                    <a:pt x="706" y="0"/>
                  </a:moveTo>
                  <a:cubicBezTo>
                    <a:pt x="679" y="0"/>
                    <a:pt x="654" y="5"/>
                    <a:pt x="632" y="16"/>
                  </a:cubicBezTo>
                  <a:lnTo>
                    <a:pt x="108" y="314"/>
                  </a:lnTo>
                  <a:cubicBezTo>
                    <a:pt x="37" y="362"/>
                    <a:pt x="1" y="469"/>
                    <a:pt x="48" y="540"/>
                  </a:cubicBezTo>
                  <a:cubicBezTo>
                    <a:pt x="96" y="588"/>
                    <a:pt x="144" y="612"/>
                    <a:pt x="203" y="612"/>
                  </a:cubicBezTo>
                  <a:cubicBezTo>
                    <a:pt x="227" y="612"/>
                    <a:pt x="263" y="612"/>
                    <a:pt x="275" y="600"/>
                  </a:cubicBezTo>
                  <a:lnTo>
                    <a:pt x="799" y="302"/>
                  </a:lnTo>
                  <a:cubicBezTo>
                    <a:pt x="870" y="255"/>
                    <a:pt x="894" y="159"/>
                    <a:pt x="858" y="76"/>
                  </a:cubicBezTo>
                  <a:cubicBezTo>
                    <a:pt x="825" y="27"/>
                    <a:pt x="764" y="0"/>
                    <a:pt x="70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8"/>
            <p:cNvSpPr/>
            <p:nvPr/>
          </p:nvSpPr>
          <p:spPr>
            <a:xfrm>
              <a:off x="4194685" y="2095652"/>
              <a:ext cx="20879" cy="26862"/>
            </a:xfrm>
            <a:custGeom>
              <a:rect b="b" l="l" r="r" t="t"/>
              <a:pathLst>
                <a:path extrusionOk="0" h="844" w="656">
                  <a:moveTo>
                    <a:pt x="479" y="0"/>
                  </a:moveTo>
                  <a:cubicBezTo>
                    <a:pt x="428" y="0"/>
                    <a:pt x="378" y="33"/>
                    <a:pt x="346" y="82"/>
                  </a:cubicBezTo>
                  <a:lnTo>
                    <a:pt x="48" y="606"/>
                  </a:lnTo>
                  <a:cubicBezTo>
                    <a:pt x="0" y="677"/>
                    <a:pt x="36" y="784"/>
                    <a:pt x="108" y="820"/>
                  </a:cubicBezTo>
                  <a:cubicBezTo>
                    <a:pt x="131" y="844"/>
                    <a:pt x="167" y="844"/>
                    <a:pt x="179" y="844"/>
                  </a:cubicBezTo>
                  <a:cubicBezTo>
                    <a:pt x="239" y="844"/>
                    <a:pt x="286" y="808"/>
                    <a:pt x="310" y="760"/>
                  </a:cubicBezTo>
                  <a:lnTo>
                    <a:pt x="608" y="248"/>
                  </a:lnTo>
                  <a:cubicBezTo>
                    <a:pt x="655" y="165"/>
                    <a:pt x="631" y="70"/>
                    <a:pt x="548" y="22"/>
                  </a:cubicBezTo>
                  <a:cubicBezTo>
                    <a:pt x="526" y="7"/>
                    <a:pt x="502" y="0"/>
                    <a:pt x="4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18"/>
          <p:cNvGrpSpPr/>
          <p:nvPr/>
        </p:nvGrpSpPr>
        <p:grpSpPr>
          <a:xfrm>
            <a:off x="6960528" y="1336709"/>
            <a:ext cx="467889" cy="437968"/>
            <a:chOff x="6671087" y="2009304"/>
            <a:chExt cx="332757" cy="281833"/>
          </a:xfrm>
        </p:grpSpPr>
        <p:sp>
          <p:nvSpPr>
            <p:cNvPr id="184" name="Google Shape;184;p18"/>
            <p:cNvSpPr/>
            <p:nvPr/>
          </p:nvSpPr>
          <p:spPr>
            <a:xfrm>
              <a:off x="6671087" y="2023658"/>
              <a:ext cx="331993" cy="267478"/>
            </a:xfrm>
            <a:custGeom>
              <a:rect b="b" l="l" r="r" t="t"/>
              <a:pathLst>
                <a:path extrusionOk="0" h="8404" w="10431">
                  <a:moveTo>
                    <a:pt x="6359" y="2272"/>
                  </a:moveTo>
                  <a:lnTo>
                    <a:pt x="7192" y="2546"/>
                  </a:lnTo>
                  <a:cubicBezTo>
                    <a:pt x="7203" y="2553"/>
                    <a:pt x="7215" y="2556"/>
                    <a:pt x="7228" y="2556"/>
                  </a:cubicBezTo>
                  <a:cubicBezTo>
                    <a:pt x="7261" y="2556"/>
                    <a:pt x="7298" y="2539"/>
                    <a:pt x="7323" y="2522"/>
                  </a:cubicBezTo>
                  <a:lnTo>
                    <a:pt x="7585" y="2332"/>
                  </a:lnTo>
                  <a:lnTo>
                    <a:pt x="9419" y="4725"/>
                  </a:lnTo>
                  <a:lnTo>
                    <a:pt x="9109" y="4951"/>
                  </a:lnTo>
                  <a:cubicBezTo>
                    <a:pt x="9097" y="4927"/>
                    <a:pt x="9061" y="4915"/>
                    <a:pt x="9050" y="4903"/>
                  </a:cubicBezTo>
                  <a:lnTo>
                    <a:pt x="5882" y="3177"/>
                  </a:lnTo>
                  <a:lnTo>
                    <a:pt x="6002" y="2987"/>
                  </a:lnTo>
                  <a:cubicBezTo>
                    <a:pt x="6049" y="2903"/>
                    <a:pt x="6025" y="2820"/>
                    <a:pt x="5954" y="2772"/>
                  </a:cubicBezTo>
                  <a:cubicBezTo>
                    <a:pt x="5929" y="2755"/>
                    <a:pt x="5900" y="2747"/>
                    <a:pt x="5873" y="2747"/>
                  </a:cubicBezTo>
                  <a:cubicBezTo>
                    <a:pt x="5822" y="2747"/>
                    <a:pt x="5775" y="2774"/>
                    <a:pt x="5752" y="2820"/>
                  </a:cubicBezTo>
                  <a:lnTo>
                    <a:pt x="5418" y="3356"/>
                  </a:lnTo>
                  <a:cubicBezTo>
                    <a:pt x="5406" y="3379"/>
                    <a:pt x="5382" y="3415"/>
                    <a:pt x="5382" y="3427"/>
                  </a:cubicBezTo>
                  <a:lnTo>
                    <a:pt x="5382" y="4725"/>
                  </a:lnTo>
                  <a:cubicBezTo>
                    <a:pt x="5382" y="4987"/>
                    <a:pt x="5168" y="5213"/>
                    <a:pt x="4894" y="5213"/>
                  </a:cubicBezTo>
                  <a:cubicBezTo>
                    <a:pt x="4632" y="5213"/>
                    <a:pt x="4406" y="4987"/>
                    <a:pt x="4406" y="4725"/>
                  </a:cubicBezTo>
                  <a:lnTo>
                    <a:pt x="4406" y="3439"/>
                  </a:lnTo>
                  <a:lnTo>
                    <a:pt x="4704" y="2272"/>
                  </a:lnTo>
                  <a:close/>
                  <a:moveTo>
                    <a:pt x="2692" y="1796"/>
                  </a:moveTo>
                  <a:lnTo>
                    <a:pt x="2930" y="1927"/>
                  </a:lnTo>
                  <a:lnTo>
                    <a:pt x="929" y="5392"/>
                  </a:lnTo>
                  <a:lnTo>
                    <a:pt x="691" y="5261"/>
                  </a:lnTo>
                  <a:lnTo>
                    <a:pt x="2692" y="1796"/>
                  </a:lnTo>
                  <a:close/>
                  <a:moveTo>
                    <a:pt x="3215" y="4844"/>
                  </a:moveTo>
                  <a:cubicBezTo>
                    <a:pt x="3323" y="4844"/>
                    <a:pt x="3406" y="4892"/>
                    <a:pt x="3489" y="4975"/>
                  </a:cubicBezTo>
                  <a:cubicBezTo>
                    <a:pt x="3608" y="5130"/>
                    <a:pt x="3561" y="5344"/>
                    <a:pt x="3406" y="5451"/>
                  </a:cubicBezTo>
                  <a:lnTo>
                    <a:pt x="2323" y="6213"/>
                  </a:lnTo>
                  <a:cubicBezTo>
                    <a:pt x="2266" y="6255"/>
                    <a:pt x="2199" y="6275"/>
                    <a:pt x="2131" y="6275"/>
                  </a:cubicBezTo>
                  <a:cubicBezTo>
                    <a:pt x="2027" y="6275"/>
                    <a:pt x="1923" y="6228"/>
                    <a:pt x="1858" y="6142"/>
                  </a:cubicBezTo>
                  <a:cubicBezTo>
                    <a:pt x="1763" y="5987"/>
                    <a:pt x="1787" y="5785"/>
                    <a:pt x="1942" y="5677"/>
                  </a:cubicBezTo>
                  <a:lnTo>
                    <a:pt x="3025" y="4903"/>
                  </a:lnTo>
                  <a:cubicBezTo>
                    <a:pt x="3085" y="4856"/>
                    <a:pt x="3156" y="4844"/>
                    <a:pt x="3215" y="4844"/>
                  </a:cubicBezTo>
                  <a:close/>
                  <a:moveTo>
                    <a:pt x="3811" y="5606"/>
                  </a:moveTo>
                  <a:cubicBezTo>
                    <a:pt x="3918" y="5606"/>
                    <a:pt x="4001" y="5665"/>
                    <a:pt x="4061" y="5737"/>
                  </a:cubicBezTo>
                  <a:cubicBezTo>
                    <a:pt x="4180" y="5880"/>
                    <a:pt x="4144" y="6106"/>
                    <a:pt x="3989" y="6213"/>
                  </a:cubicBezTo>
                  <a:lnTo>
                    <a:pt x="3156" y="6820"/>
                  </a:lnTo>
                  <a:cubicBezTo>
                    <a:pt x="3100" y="6863"/>
                    <a:pt x="3032" y="6883"/>
                    <a:pt x="2964" y="6883"/>
                  </a:cubicBezTo>
                  <a:cubicBezTo>
                    <a:pt x="2861" y="6883"/>
                    <a:pt x="2756" y="6835"/>
                    <a:pt x="2692" y="6749"/>
                  </a:cubicBezTo>
                  <a:cubicBezTo>
                    <a:pt x="2573" y="6594"/>
                    <a:pt x="2620" y="6380"/>
                    <a:pt x="2775" y="6273"/>
                  </a:cubicBezTo>
                  <a:lnTo>
                    <a:pt x="3573" y="5689"/>
                  </a:lnTo>
                  <a:cubicBezTo>
                    <a:pt x="3608" y="5677"/>
                    <a:pt x="3632" y="5642"/>
                    <a:pt x="3668" y="5630"/>
                  </a:cubicBezTo>
                  <a:cubicBezTo>
                    <a:pt x="3704" y="5618"/>
                    <a:pt x="3763" y="5606"/>
                    <a:pt x="3811" y="5606"/>
                  </a:cubicBezTo>
                  <a:close/>
                  <a:moveTo>
                    <a:pt x="4415" y="6386"/>
                  </a:moveTo>
                  <a:cubicBezTo>
                    <a:pt x="4516" y="6386"/>
                    <a:pt x="4617" y="6431"/>
                    <a:pt x="4680" y="6523"/>
                  </a:cubicBezTo>
                  <a:cubicBezTo>
                    <a:pt x="4799" y="6666"/>
                    <a:pt x="4751" y="6892"/>
                    <a:pt x="4597" y="6999"/>
                  </a:cubicBezTo>
                  <a:lnTo>
                    <a:pt x="4001" y="7416"/>
                  </a:lnTo>
                  <a:cubicBezTo>
                    <a:pt x="3946" y="7462"/>
                    <a:pt x="3883" y="7479"/>
                    <a:pt x="3814" y="7479"/>
                  </a:cubicBezTo>
                  <a:cubicBezTo>
                    <a:pt x="3793" y="7479"/>
                    <a:pt x="3773" y="7478"/>
                    <a:pt x="3751" y="7475"/>
                  </a:cubicBezTo>
                  <a:cubicBezTo>
                    <a:pt x="3668" y="7463"/>
                    <a:pt x="3585" y="7416"/>
                    <a:pt x="3525" y="7344"/>
                  </a:cubicBezTo>
                  <a:cubicBezTo>
                    <a:pt x="3430" y="7189"/>
                    <a:pt x="3454" y="6987"/>
                    <a:pt x="3608" y="6880"/>
                  </a:cubicBezTo>
                  <a:lnTo>
                    <a:pt x="4180" y="6463"/>
                  </a:lnTo>
                  <a:lnTo>
                    <a:pt x="4216" y="6451"/>
                  </a:lnTo>
                  <a:cubicBezTo>
                    <a:pt x="4274" y="6407"/>
                    <a:pt x="4344" y="6386"/>
                    <a:pt x="4415" y="6386"/>
                  </a:cubicBezTo>
                  <a:close/>
                  <a:moveTo>
                    <a:pt x="2894" y="2594"/>
                  </a:moveTo>
                  <a:lnTo>
                    <a:pt x="3168" y="2760"/>
                  </a:lnTo>
                  <a:cubicBezTo>
                    <a:pt x="3193" y="2769"/>
                    <a:pt x="3212" y="2777"/>
                    <a:pt x="3234" y="2777"/>
                  </a:cubicBezTo>
                  <a:cubicBezTo>
                    <a:pt x="3243" y="2777"/>
                    <a:pt x="3253" y="2776"/>
                    <a:pt x="3263" y="2772"/>
                  </a:cubicBezTo>
                  <a:lnTo>
                    <a:pt x="3977" y="2677"/>
                  </a:lnTo>
                  <a:lnTo>
                    <a:pt x="4239" y="2784"/>
                  </a:lnTo>
                  <a:lnTo>
                    <a:pt x="4097" y="3379"/>
                  </a:lnTo>
                  <a:lnTo>
                    <a:pt x="4097" y="3415"/>
                  </a:lnTo>
                  <a:lnTo>
                    <a:pt x="4097" y="4701"/>
                  </a:lnTo>
                  <a:cubicBezTo>
                    <a:pt x="4097" y="5154"/>
                    <a:pt x="4454" y="5511"/>
                    <a:pt x="4894" y="5511"/>
                  </a:cubicBezTo>
                  <a:cubicBezTo>
                    <a:pt x="5347" y="5511"/>
                    <a:pt x="5704" y="5154"/>
                    <a:pt x="5704" y="4701"/>
                  </a:cubicBezTo>
                  <a:lnTo>
                    <a:pt x="5704" y="3439"/>
                  </a:lnTo>
                  <a:lnTo>
                    <a:pt x="5728" y="3391"/>
                  </a:lnTo>
                  <a:lnTo>
                    <a:pt x="8919" y="5118"/>
                  </a:lnTo>
                  <a:cubicBezTo>
                    <a:pt x="9061" y="5261"/>
                    <a:pt x="9121" y="5463"/>
                    <a:pt x="9038" y="5630"/>
                  </a:cubicBezTo>
                  <a:cubicBezTo>
                    <a:pt x="8973" y="5742"/>
                    <a:pt x="8860" y="5806"/>
                    <a:pt x="8742" y="5806"/>
                  </a:cubicBezTo>
                  <a:cubicBezTo>
                    <a:pt x="8685" y="5806"/>
                    <a:pt x="8627" y="5792"/>
                    <a:pt x="8573" y="5761"/>
                  </a:cubicBezTo>
                  <a:lnTo>
                    <a:pt x="6799" y="4796"/>
                  </a:lnTo>
                  <a:cubicBezTo>
                    <a:pt x="6777" y="4781"/>
                    <a:pt x="6753" y="4775"/>
                    <a:pt x="6730" y="4775"/>
                  </a:cubicBezTo>
                  <a:cubicBezTo>
                    <a:pt x="6679" y="4775"/>
                    <a:pt x="6630" y="4807"/>
                    <a:pt x="6597" y="4856"/>
                  </a:cubicBezTo>
                  <a:cubicBezTo>
                    <a:pt x="6549" y="4927"/>
                    <a:pt x="6585" y="5023"/>
                    <a:pt x="6656" y="5058"/>
                  </a:cubicBezTo>
                  <a:lnTo>
                    <a:pt x="8133" y="5868"/>
                  </a:lnTo>
                  <a:cubicBezTo>
                    <a:pt x="8288" y="5951"/>
                    <a:pt x="8347" y="6166"/>
                    <a:pt x="8264" y="6332"/>
                  </a:cubicBezTo>
                  <a:cubicBezTo>
                    <a:pt x="8198" y="6439"/>
                    <a:pt x="8080" y="6501"/>
                    <a:pt x="7959" y="6501"/>
                  </a:cubicBezTo>
                  <a:cubicBezTo>
                    <a:pt x="7905" y="6501"/>
                    <a:pt x="7851" y="6489"/>
                    <a:pt x="7799" y="6463"/>
                  </a:cubicBezTo>
                  <a:lnTo>
                    <a:pt x="6299" y="5642"/>
                  </a:lnTo>
                  <a:cubicBezTo>
                    <a:pt x="6277" y="5627"/>
                    <a:pt x="6252" y="5620"/>
                    <a:pt x="6227" y="5620"/>
                  </a:cubicBezTo>
                  <a:cubicBezTo>
                    <a:pt x="6173" y="5620"/>
                    <a:pt x="6118" y="5652"/>
                    <a:pt x="6085" y="5701"/>
                  </a:cubicBezTo>
                  <a:cubicBezTo>
                    <a:pt x="6049" y="5773"/>
                    <a:pt x="6073" y="5868"/>
                    <a:pt x="6144" y="5916"/>
                  </a:cubicBezTo>
                  <a:lnTo>
                    <a:pt x="7371" y="6570"/>
                  </a:lnTo>
                  <a:cubicBezTo>
                    <a:pt x="7537" y="6654"/>
                    <a:pt x="7597" y="6868"/>
                    <a:pt x="7502" y="7023"/>
                  </a:cubicBezTo>
                  <a:cubicBezTo>
                    <a:pt x="7444" y="7139"/>
                    <a:pt x="7322" y="7203"/>
                    <a:pt x="7197" y="7203"/>
                  </a:cubicBezTo>
                  <a:cubicBezTo>
                    <a:pt x="7143" y="7203"/>
                    <a:pt x="7088" y="7191"/>
                    <a:pt x="7037" y="7166"/>
                  </a:cubicBezTo>
                  <a:lnTo>
                    <a:pt x="5775" y="6463"/>
                  </a:lnTo>
                  <a:cubicBezTo>
                    <a:pt x="5753" y="6448"/>
                    <a:pt x="5728" y="6442"/>
                    <a:pt x="5704" y="6442"/>
                  </a:cubicBezTo>
                  <a:cubicBezTo>
                    <a:pt x="5650" y="6442"/>
                    <a:pt x="5597" y="6474"/>
                    <a:pt x="5573" y="6523"/>
                  </a:cubicBezTo>
                  <a:cubicBezTo>
                    <a:pt x="5525" y="6594"/>
                    <a:pt x="5549" y="6689"/>
                    <a:pt x="5632" y="6725"/>
                  </a:cubicBezTo>
                  <a:lnTo>
                    <a:pt x="6609" y="7261"/>
                  </a:lnTo>
                  <a:cubicBezTo>
                    <a:pt x="6775" y="7356"/>
                    <a:pt x="6835" y="7559"/>
                    <a:pt x="6740" y="7725"/>
                  </a:cubicBezTo>
                  <a:cubicBezTo>
                    <a:pt x="6683" y="7838"/>
                    <a:pt x="6567" y="7902"/>
                    <a:pt x="6450" y="7902"/>
                  </a:cubicBezTo>
                  <a:cubicBezTo>
                    <a:pt x="6394" y="7902"/>
                    <a:pt x="6337" y="7887"/>
                    <a:pt x="6287" y="7856"/>
                  </a:cubicBezTo>
                  <a:lnTo>
                    <a:pt x="5597" y="7487"/>
                  </a:lnTo>
                  <a:cubicBezTo>
                    <a:pt x="5597" y="7344"/>
                    <a:pt x="5549" y="7201"/>
                    <a:pt x="5466" y="7082"/>
                  </a:cubicBezTo>
                  <a:cubicBezTo>
                    <a:pt x="5347" y="6939"/>
                    <a:pt x="5168" y="6844"/>
                    <a:pt x="4990" y="6832"/>
                  </a:cubicBezTo>
                  <a:cubicBezTo>
                    <a:pt x="4990" y="6820"/>
                    <a:pt x="4990" y="6808"/>
                    <a:pt x="5001" y="6785"/>
                  </a:cubicBezTo>
                  <a:cubicBezTo>
                    <a:pt x="5037" y="6606"/>
                    <a:pt x="4990" y="6451"/>
                    <a:pt x="4882" y="6308"/>
                  </a:cubicBezTo>
                  <a:cubicBezTo>
                    <a:pt x="4763" y="6166"/>
                    <a:pt x="4585" y="6070"/>
                    <a:pt x="4406" y="6058"/>
                  </a:cubicBezTo>
                  <a:cubicBezTo>
                    <a:pt x="4406" y="6046"/>
                    <a:pt x="4406" y="6035"/>
                    <a:pt x="4418" y="6011"/>
                  </a:cubicBezTo>
                  <a:cubicBezTo>
                    <a:pt x="4454" y="5832"/>
                    <a:pt x="4406" y="5677"/>
                    <a:pt x="4299" y="5535"/>
                  </a:cubicBezTo>
                  <a:cubicBezTo>
                    <a:pt x="4180" y="5392"/>
                    <a:pt x="4001" y="5296"/>
                    <a:pt x="3823" y="5284"/>
                  </a:cubicBezTo>
                  <a:cubicBezTo>
                    <a:pt x="3823" y="5273"/>
                    <a:pt x="3823" y="5261"/>
                    <a:pt x="3847" y="5237"/>
                  </a:cubicBezTo>
                  <a:cubicBezTo>
                    <a:pt x="3870" y="5058"/>
                    <a:pt x="3823" y="4903"/>
                    <a:pt x="3727" y="4761"/>
                  </a:cubicBezTo>
                  <a:cubicBezTo>
                    <a:pt x="3600" y="4597"/>
                    <a:pt x="3413" y="4515"/>
                    <a:pt x="3222" y="4515"/>
                  </a:cubicBezTo>
                  <a:cubicBezTo>
                    <a:pt x="3093" y="4515"/>
                    <a:pt x="2962" y="4553"/>
                    <a:pt x="2846" y="4630"/>
                  </a:cubicBezTo>
                  <a:lnTo>
                    <a:pt x="1775" y="5404"/>
                  </a:lnTo>
                  <a:lnTo>
                    <a:pt x="1382" y="5201"/>
                  </a:lnTo>
                  <a:lnTo>
                    <a:pt x="2894" y="2594"/>
                  </a:lnTo>
                  <a:close/>
                  <a:moveTo>
                    <a:pt x="5009" y="7159"/>
                  </a:moveTo>
                  <a:cubicBezTo>
                    <a:pt x="5109" y="7159"/>
                    <a:pt x="5207" y="7205"/>
                    <a:pt x="5263" y="7297"/>
                  </a:cubicBezTo>
                  <a:cubicBezTo>
                    <a:pt x="5311" y="7356"/>
                    <a:pt x="5347" y="7451"/>
                    <a:pt x="5335" y="7535"/>
                  </a:cubicBezTo>
                  <a:cubicBezTo>
                    <a:pt x="5311" y="7630"/>
                    <a:pt x="5263" y="7701"/>
                    <a:pt x="5192" y="7761"/>
                  </a:cubicBezTo>
                  <a:lnTo>
                    <a:pt x="4835" y="8011"/>
                  </a:lnTo>
                  <a:cubicBezTo>
                    <a:pt x="4778" y="8053"/>
                    <a:pt x="4711" y="8073"/>
                    <a:pt x="4643" y="8073"/>
                  </a:cubicBezTo>
                  <a:cubicBezTo>
                    <a:pt x="4539" y="8073"/>
                    <a:pt x="4435" y="8026"/>
                    <a:pt x="4370" y="7940"/>
                  </a:cubicBezTo>
                  <a:cubicBezTo>
                    <a:pt x="4275" y="7785"/>
                    <a:pt x="4299" y="7582"/>
                    <a:pt x="4454" y="7475"/>
                  </a:cubicBezTo>
                  <a:lnTo>
                    <a:pt x="4775" y="7237"/>
                  </a:lnTo>
                  <a:lnTo>
                    <a:pt x="4811" y="7225"/>
                  </a:lnTo>
                  <a:cubicBezTo>
                    <a:pt x="4869" y="7181"/>
                    <a:pt x="4940" y="7159"/>
                    <a:pt x="5009" y="7159"/>
                  </a:cubicBezTo>
                  <a:close/>
                  <a:moveTo>
                    <a:pt x="182" y="0"/>
                  </a:moveTo>
                  <a:cubicBezTo>
                    <a:pt x="131" y="0"/>
                    <a:pt x="81" y="32"/>
                    <a:pt x="48" y="81"/>
                  </a:cubicBezTo>
                  <a:cubicBezTo>
                    <a:pt x="1" y="153"/>
                    <a:pt x="25" y="248"/>
                    <a:pt x="108" y="284"/>
                  </a:cubicBezTo>
                  <a:lnTo>
                    <a:pt x="2430" y="1629"/>
                  </a:lnTo>
                  <a:lnTo>
                    <a:pt x="418" y="5094"/>
                  </a:lnTo>
                  <a:lnTo>
                    <a:pt x="251" y="5011"/>
                  </a:lnTo>
                  <a:cubicBezTo>
                    <a:pt x="226" y="4994"/>
                    <a:pt x="200" y="4986"/>
                    <a:pt x="175" y="4986"/>
                  </a:cubicBezTo>
                  <a:cubicBezTo>
                    <a:pt x="126" y="4986"/>
                    <a:pt x="80" y="5015"/>
                    <a:pt x="48" y="5070"/>
                  </a:cubicBezTo>
                  <a:cubicBezTo>
                    <a:pt x="1" y="5142"/>
                    <a:pt x="25" y="5225"/>
                    <a:pt x="108" y="5273"/>
                  </a:cubicBezTo>
                  <a:lnTo>
                    <a:pt x="906" y="5737"/>
                  </a:lnTo>
                  <a:cubicBezTo>
                    <a:pt x="932" y="5752"/>
                    <a:pt x="958" y="5759"/>
                    <a:pt x="983" y="5759"/>
                  </a:cubicBezTo>
                  <a:cubicBezTo>
                    <a:pt x="1038" y="5759"/>
                    <a:pt x="1087" y="5726"/>
                    <a:pt x="1120" y="5677"/>
                  </a:cubicBezTo>
                  <a:lnTo>
                    <a:pt x="1239" y="5463"/>
                  </a:lnTo>
                  <a:lnTo>
                    <a:pt x="1561" y="5642"/>
                  </a:lnTo>
                  <a:cubicBezTo>
                    <a:pt x="1465" y="5856"/>
                    <a:pt x="1465" y="6106"/>
                    <a:pt x="1608" y="6320"/>
                  </a:cubicBezTo>
                  <a:cubicBezTo>
                    <a:pt x="1727" y="6499"/>
                    <a:pt x="1942" y="6582"/>
                    <a:pt x="2132" y="6582"/>
                  </a:cubicBezTo>
                  <a:cubicBezTo>
                    <a:pt x="2192" y="6582"/>
                    <a:pt x="2263" y="6570"/>
                    <a:pt x="2323" y="6558"/>
                  </a:cubicBezTo>
                  <a:cubicBezTo>
                    <a:pt x="2323" y="6689"/>
                    <a:pt x="2370" y="6820"/>
                    <a:pt x="2442" y="6928"/>
                  </a:cubicBezTo>
                  <a:cubicBezTo>
                    <a:pt x="2561" y="7094"/>
                    <a:pt x="2751" y="7178"/>
                    <a:pt x="2965" y="7178"/>
                  </a:cubicBezTo>
                  <a:cubicBezTo>
                    <a:pt x="3025" y="7178"/>
                    <a:pt x="3096" y="7166"/>
                    <a:pt x="3156" y="7154"/>
                  </a:cubicBezTo>
                  <a:cubicBezTo>
                    <a:pt x="3156" y="7285"/>
                    <a:pt x="3204" y="7404"/>
                    <a:pt x="3275" y="7523"/>
                  </a:cubicBezTo>
                  <a:cubicBezTo>
                    <a:pt x="3382" y="7654"/>
                    <a:pt x="3525" y="7749"/>
                    <a:pt x="3692" y="7773"/>
                  </a:cubicBezTo>
                  <a:cubicBezTo>
                    <a:pt x="3716" y="7773"/>
                    <a:pt x="3763" y="7785"/>
                    <a:pt x="3799" y="7785"/>
                  </a:cubicBezTo>
                  <a:cubicBezTo>
                    <a:pt x="3858" y="7785"/>
                    <a:pt x="3930" y="7773"/>
                    <a:pt x="3989" y="7761"/>
                  </a:cubicBezTo>
                  <a:cubicBezTo>
                    <a:pt x="3989" y="7892"/>
                    <a:pt x="4037" y="8011"/>
                    <a:pt x="4108" y="8130"/>
                  </a:cubicBezTo>
                  <a:cubicBezTo>
                    <a:pt x="4216" y="8261"/>
                    <a:pt x="4358" y="8356"/>
                    <a:pt x="4525" y="8380"/>
                  </a:cubicBezTo>
                  <a:cubicBezTo>
                    <a:pt x="4549" y="8380"/>
                    <a:pt x="4597" y="8404"/>
                    <a:pt x="4632" y="8404"/>
                  </a:cubicBezTo>
                  <a:cubicBezTo>
                    <a:pt x="4763" y="8404"/>
                    <a:pt x="4894" y="8356"/>
                    <a:pt x="5001" y="8285"/>
                  </a:cubicBezTo>
                  <a:lnTo>
                    <a:pt x="5359" y="8023"/>
                  </a:lnTo>
                  <a:cubicBezTo>
                    <a:pt x="5430" y="7963"/>
                    <a:pt x="5490" y="7904"/>
                    <a:pt x="5537" y="7820"/>
                  </a:cubicBezTo>
                  <a:lnTo>
                    <a:pt x="6156" y="8166"/>
                  </a:lnTo>
                  <a:cubicBezTo>
                    <a:pt x="6252" y="8201"/>
                    <a:pt x="6359" y="8237"/>
                    <a:pt x="6478" y="8237"/>
                  </a:cubicBezTo>
                  <a:cubicBezTo>
                    <a:pt x="6537" y="8237"/>
                    <a:pt x="6597" y="8225"/>
                    <a:pt x="6656" y="8201"/>
                  </a:cubicBezTo>
                  <a:cubicBezTo>
                    <a:pt x="6811" y="8166"/>
                    <a:pt x="6954" y="8047"/>
                    <a:pt x="7037" y="7892"/>
                  </a:cubicBezTo>
                  <a:cubicBezTo>
                    <a:pt x="7097" y="7773"/>
                    <a:pt x="7133" y="7642"/>
                    <a:pt x="7109" y="7523"/>
                  </a:cubicBezTo>
                  <a:cubicBezTo>
                    <a:pt x="7156" y="7523"/>
                    <a:pt x="7192" y="7535"/>
                    <a:pt x="7228" y="7535"/>
                  </a:cubicBezTo>
                  <a:cubicBezTo>
                    <a:pt x="7454" y="7535"/>
                    <a:pt x="7680" y="7416"/>
                    <a:pt x="7799" y="7213"/>
                  </a:cubicBezTo>
                  <a:cubicBezTo>
                    <a:pt x="7859" y="7094"/>
                    <a:pt x="7883" y="6951"/>
                    <a:pt x="7871" y="6832"/>
                  </a:cubicBezTo>
                  <a:cubicBezTo>
                    <a:pt x="7918" y="6832"/>
                    <a:pt x="7942" y="6856"/>
                    <a:pt x="7990" y="6856"/>
                  </a:cubicBezTo>
                  <a:cubicBezTo>
                    <a:pt x="8216" y="6856"/>
                    <a:pt x="8442" y="6737"/>
                    <a:pt x="8561" y="6523"/>
                  </a:cubicBezTo>
                  <a:cubicBezTo>
                    <a:pt x="8621" y="6404"/>
                    <a:pt x="8645" y="6273"/>
                    <a:pt x="8633" y="6154"/>
                  </a:cubicBezTo>
                  <a:cubicBezTo>
                    <a:pt x="8680" y="6154"/>
                    <a:pt x="8704" y="6166"/>
                    <a:pt x="8752" y="6166"/>
                  </a:cubicBezTo>
                  <a:cubicBezTo>
                    <a:pt x="8811" y="6166"/>
                    <a:pt x="8871" y="6154"/>
                    <a:pt x="8930" y="6142"/>
                  </a:cubicBezTo>
                  <a:cubicBezTo>
                    <a:pt x="9097" y="6094"/>
                    <a:pt x="9228" y="5975"/>
                    <a:pt x="9311" y="5820"/>
                  </a:cubicBezTo>
                  <a:cubicBezTo>
                    <a:pt x="9407" y="5677"/>
                    <a:pt x="9419" y="5499"/>
                    <a:pt x="9359" y="5332"/>
                  </a:cubicBezTo>
                  <a:cubicBezTo>
                    <a:pt x="9347" y="5284"/>
                    <a:pt x="9335" y="5261"/>
                    <a:pt x="9311" y="5213"/>
                  </a:cubicBezTo>
                  <a:lnTo>
                    <a:pt x="9585" y="5023"/>
                  </a:lnTo>
                  <a:lnTo>
                    <a:pt x="9728" y="5201"/>
                  </a:lnTo>
                  <a:cubicBezTo>
                    <a:pt x="9756" y="5236"/>
                    <a:pt x="9804" y="5254"/>
                    <a:pt x="9853" y="5254"/>
                  </a:cubicBezTo>
                  <a:cubicBezTo>
                    <a:pt x="9889" y="5254"/>
                    <a:pt x="9925" y="5245"/>
                    <a:pt x="9954" y="5225"/>
                  </a:cubicBezTo>
                  <a:lnTo>
                    <a:pt x="10371" y="4903"/>
                  </a:lnTo>
                  <a:cubicBezTo>
                    <a:pt x="10431" y="4808"/>
                    <a:pt x="10431" y="4725"/>
                    <a:pt x="10395" y="4653"/>
                  </a:cubicBezTo>
                  <a:cubicBezTo>
                    <a:pt x="10350" y="4616"/>
                    <a:pt x="10300" y="4592"/>
                    <a:pt x="10254" y="4592"/>
                  </a:cubicBezTo>
                  <a:cubicBezTo>
                    <a:pt x="10228" y="4592"/>
                    <a:pt x="10202" y="4600"/>
                    <a:pt x="10181" y="4618"/>
                  </a:cubicBezTo>
                  <a:lnTo>
                    <a:pt x="9883" y="4856"/>
                  </a:lnTo>
                  <a:lnTo>
                    <a:pt x="7454" y="1689"/>
                  </a:lnTo>
                  <a:lnTo>
                    <a:pt x="8835" y="796"/>
                  </a:lnTo>
                  <a:cubicBezTo>
                    <a:pt x="8919" y="748"/>
                    <a:pt x="8930" y="665"/>
                    <a:pt x="8883" y="582"/>
                  </a:cubicBezTo>
                  <a:cubicBezTo>
                    <a:pt x="8854" y="539"/>
                    <a:pt x="8813" y="517"/>
                    <a:pt x="8769" y="517"/>
                  </a:cubicBezTo>
                  <a:cubicBezTo>
                    <a:pt x="8740" y="517"/>
                    <a:pt x="8709" y="527"/>
                    <a:pt x="8680" y="546"/>
                  </a:cubicBezTo>
                  <a:lnTo>
                    <a:pt x="7156" y="1522"/>
                  </a:lnTo>
                  <a:cubicBezTo>
                    <a:pt x="7085" y="1570"/>
                    <a:pt x="7073" y="1677"/>
                    <a:pt x="7109" y="1748"/>
                  </a:cubicBezTo>
                  <a:lnTo>
                    <a:pt x="7395" y="2106"/>
                  </a:lnTo>
                  <a:lnTo>
                    <a:pt x="7204" y="2248"/>
                  </a:lnTo>
                  <a:lnTo>
                    <a:pt x="6418" y="1998"/>
                  </a:lnTo>
                  <a:cubicBezTo>
                    <a:pt x="6406" y="1998"/>
                    <a:pt x="6383" y="1986"/>
                    <a:pt x="6371" y="1986"/>
                  </a:cubicBezTo>
                  <a:lnTo>
                    <a:pt x="4585" y="1986"/>
                  </a:lnTo>
                  <a:cubicBezTo>
                    <a:pt x="4513" y="1986"/>
                    <a:pt x="4454" y="2034"/>
                    <a:pt x="4442" y="2106"/>
                  </a:cubicBezTo>
                  <a:lnTo>
                    <a:pt x="4335" y="2510"/>
                  </a:lnTo>
                  <a:lnTo>
                    <a:pt x="4073" y="2403"/>
                  </a:lnTo>
                  <a:cubicBezTo>
                    <a:pt x="4049" y="2391"/>
                    <a:pt x="4037" y="2391"/>
                    <a:pt x="4001" y="2391"/>
                  </a:cubicBezTo>
                  <a:lnTo>
                    <a:pt x="3287" y="2475"/>
                  </a:lnTo>
                  <a:lnTo>
                    <a:pt x="3049" y="2344"/>
                  </a:lnTo>
                  <a:lnTo>
                    <a:pt x="3275" y="1939"/>
                  </a:lnTo>
                  <a:cubicBezTo>
                    <a:pt x="3323" y="1867"/>
                    <a:pt x="3287" y="1772"/>
                    <a:pt x="3215" y="1736"/>
                  </a:cubicBezTo>
                  <a:lnTo>
                    <a:pt x="251" y="22"/>
                  </a:lnTo>
                  <a:cubicBezTo>
                    <a:pt x="228" y="7"/>
                    <a:pt x="205" y="0"/>
                    <a:pt x="18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p:nvPr/>
          </p:nvSpPr>
          <p:spPr>
            <a:xfrm>
              <a:off x="6965173" y="2009304"/>
              <a:ext cx="38670" cy="27181"/>
            </a:xfrm>
            <a:custGeom>
              <a:rect b="b" l="l" r="r" t="t"/>
              <a:pathLst>
                <a:path extrusionOk="0" h="854" w="1215">
                  <a:moveTo>
                    <a:pt x="1023" y="1"/>
                  </a:moveTo>
                  <a:cubicBezTo>
                    <a:pt x="995" y="1"/>
                    <a:pt x="966" y="8"/>
                    <a:pt x="941" y="20"/>
                  </a:cubicBezTo>
                  <a:lnTo>
                    <a:pt x="95" y="580"/>
                  </a:lnTo>
                  <a:cubicBezTo>
                    <a:pt x="12" y="616"/>
                    <a:pt x="0" y="711"/>
                    <a:pt x="48" y="782"/>
                  </a:cubicBezTo>
                  <a:cubicBezTo>
                    <a:pt x="83" y="830"/>
                    <a:pt x="119" y="854"/>
                    <a:pt x="179" y="854"/>
                  </a:cubicBezTo>
                  <a:cubicBezTo>
                    <a:pt x="214" y="854"/>
                    <a:pt x="238" y="842"/>
                    <a:pt x="274" y="830"/>
                  </a:cubicBezTo>
                  <a:lnTo>
                    <a:pt x="1119" y="282"/>
                  </a:lnTo>
                  <a:cubicBezTo>
                    <a:pt x="1179" y="235"/>
                    <a:pt x="1214" y="140"/>
                    <a:pt x="1155" y="68"/>
                  </a:cubicBezTo>
                  <a:cubicBezTo>
                    <a:pt x="1124" y="22"/>
                    <a:pt x="1074" y="1"/>
                    <a:pt x="102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9"/>
          <p:cNvSpPr txBox="1"/>
          <p:nvPr>
            <p:ph type="ctrTitle"/>
          </p:nvPr>
        </p:nvSpPr>
        <p:spPr>
          <a:xfrm>
            <a:off x="1546025" y="1754794"/>
            <a:ext cx="58326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solidFill>
                  <a:schemeClr val="accent4"/>
                </a:solidFill>
              </a:rPr>
              <a:t>2</a:t>
            </a:r>
            <a:r>
              <a:rPr lang="en" sz="6000">
                <a:solidFill>
                  <a:schemeClr val="accent4"/>
                </a:solidFill>
              </a:rPr>
              <a:t>.</a:t>
            </a:r>
            <a:endParaRPr sz="6000">
              <a:solidFill>
                <a:schemeClr val="accent4"/>
              </a:solidFill>
            </a:endParaRPr>
          </a:p>
          <a:p>
            <a:pPr indent="0" lvl="0" marL="0" rtl="0" algn="l">
              <a:spcBef>
                <a:spcPts val="0"/>
              </a:spcBef>
              <a:spcAft>
                <a:spcPts val="0"/>
              </a:spcAft>
              <a:buNone/>
            </a:pPr>
            <a:r>
              <a:rPr lang="en"/>
              <a:t>Problem Statement</a:t>
            </a:r>
            <a:endParaRPr/>
          </a:p>
        </p:txBody>
      </p:sp>
      <p:sp>
        <p:nvSpPr>
          <p:cNvPr id="191" name="Google Shape;191;p19"/>
          <p:cNvSpPr txBox="1"/>
          <p:nvPr>
            <p:ph idx="1" type="subTitle"/>
          </p:nvPr>
        </p:nvSpPr>
        <p:spPr>
          <a:xfrm>
            <a:off x="1546025" y="3011511"/>
            <a:ext cx="58326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400"/>
              <a:t>The challenge at hand</a:t>
            </a:r>
            <a:endParaRPr i="1" sz="2400"/>
          </a:p>
        </p:txBody>
      </p:sp>
      <p:sp>
        <p:nvSpPr>
          <p:cNvPr id="192" name="Google Shape;192;p19"/>
          <p:cNvSpPr txBox="1"/>
          <p:nvPr>
            <p:ph idx="4294967295"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grpSp>
        <p:nvGrpSpPr>
          <p:cNvPr id="197" name="Google Shape;197;p20"/>
          <p:cNvGrpSpPr/>
          <p:nvPr/>
        </p:nvGrpSpPr>
        <p:grpSpPr>
          <a:xfrm>
            <a:off x="3262071" y="1032303"/>
            <a:ext cx="2467458" cy="3429287"/>
            <a:chOff x="-6729413" y="-17360900"/>
            <a:chExt cx="26138326" cy="48436250"/>
          </a:xfrm>
        </p:grpSpPr>
        <p:sp>
          <p:nvSpPr>
            <p:cNvPr id="198" name="Google Shape;198;p20"/>
            <p:cNvSpPr/>
            <p:nvPr/>
          </p:nvSpPr>
          <p:spPr>
            <a:xfrm>
              <a:off x="-6729413" y="-9364662"/>
              <a:ext cx="25398300" cy="2466900"/>
            </a:xfrm>
            <a:custGeom>
              <a:rect b="b" l="l" r="r" t="t"/>
              <a:pathLst>
                <a:path extrusionOk="0" h="120000" w="120000">
                  <a:moveTo>
                    <a:pt x="120000" y="119999"/>
                  </a:moveTo>
                  <a:lnTo>
                    <a:pt x="0" y="0"/>
                  </a:lnTo>
                  <a:lnTo>
                    <a:pt x="11145" y="119999"/>
                  </a:lnTo>
                  <a:lnTo>
                    <a:pt x="120000" y="119999"/>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 name="Google Shape;199;p20"/>
            <p:cNvSpPr/>
            <p:nvPr/>
          </p:nvSpPr>
          <p:spPr>
            <a:xfrm>
              <a:off x="3276600" y="-17360900"/>
              <a:ext cx="10882200" cy="8842500"/>
            </a:xfrm>
            <a:custGeom>
              <a:rect b="b" l="l" r="r" t="t"/>
              <a:pathLst>
                <a:path extrusionOk="0" h="120000" w="120000">
                  <a:moveTo>
                    <a:pt x="102547" y="0"/>
                  </a:moveTo>
                  <a:lnTo>
                    <a:pt x="0" y="120000"/>
                  </a:lnTo>
                  <a:lnTo>
                    <a:pt x="119999" y="109486"/>
                  </a:lnTo>
                  <a:lnTo>
                    <a:pt x="102547"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20"/>
            <p:cNvSpPr/>
            <p:nvPr/>
          </p:nvSpPr>
          <p:spPr>
            <a:xfrm>
              <a:off x="12576175" y="-17360900"/>
              <a:ext cx="6832500" cy="10463100"/>
            </a:xfrm>
            <a:custGeom>
              <a:rect b="b" l="l" r="r" t="t"/>
              <a:pathLst>
                <a:path extrusionOk="0" h="120000" w="120000">
                  <a:moveTo>
                    <a:pt x="0" y="0"/>
                  </a:moveTo>
                  <a:lnTo>
                    <a:pt x="120000" y="62193"/>
                  </a:lnTo>
                  <a:lnTo>
                    <a:pt x="107007" y="120000"/>
                  </a:lnTo>
                  <a:lnTo>
                    <a:pt x="27797" y="92526"/>
                  </a:lnTo>
                  <a:lnTo>
                    <a:pt x="0"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 name="Google Shape;201;p20"/>
            <p:cNvSpPr/>
            <p:nvPr/>
          </p:nvSpPr>
          <p:spPr>
            <a:xfrm>
              <a:off x="-6729413" y="-9364662"/>
              <a:ext cx="2358900" cy="2466900"/>
            </a:xfrm>
            <a:custGeom>
              <a:rect b="b" l="l" r="r" t="t"/>
              <a:pathLst>
                <a:path extrusionOk="0" h="120000" w="120000">
                  <a:moveTo>
                    <a:pt x="0" y="0"/>
                  </a:moveTo>
                  <a:lnTo>
                    <a:pt x="119999" y="119999"/>
                  </a:lnTo>
                  <a:lnTo>
                    <a:pt x="21561" y="119999"/>
                  </a:lnTo>
                  <a:lnTo>
                    <a:pt x="0"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 name="Google Shape;202;p20"/>
            <p:cNvSpPr/>
            <p:nvPr/>
          </p:nvSpPr>
          <p:spPr>
            <a:xfrm>
              <a:off x="-6729413" y="-9364662"/>
              <a:ext cx="10005900" cy="2466900"/>
            </a:xfrm>
            <a:custGeom>
              <a:rect b="b" l="l" r="r" t="t"/>
              <a:pathLst>
                <a:path extrusionOk="0" h="120000" w="120000">
                  <a:moveTo>
                    <a:pt x="120000" y="41158"/>
                  </a:moveTo>
                  <a:lnTo>
                    <a:pt x="116173" y="119999"/>
                  </a:lnTo>
                  <a:lnTo>
                    <a:pt x="28291" y="119999"/>
                  </a:lnTo>
                  <a:lnTo>
                    <a:pt x="0" y="0"/>
                  </a:lnTo>
                  <a:lnTo>
                    <a:pt x="120000" y="41158"/>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20"/>
            <p:cNvSpPr/>
            <p:nvPr/>
          </p:nvSpPr>
          <p:spPr>
            <a:xfrm>
              <a:off x="-6729413" y="-17360900"/>
              <a:ext cx="19305600" cy="8842500"/>
            </a:xfrm>
            <a:custGeom>
              <a:rect b="b" l="l" r="r" t="t"/>
              <a:pathLst>
                <a:path extrusionOk="0" h="120000" w="120000">
                  <a:moveTo>
                    <a:pt x="120000" y="0"/>
                  </a:moveTo>
                  <a:lnTo>
                    <a:pt x="62195" y="120000"/>
                  </a:lnTo>
                  <a:lnTo>
                    <a:pt x="0" y="108517"/>
                  </a:lnTo>
                  <a:lnTo>
                    <a:pt x="60656" y="80315"/>
                  </a:lnTo>
                  <a:lnTo>
                    <a:pt x="120000"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20"/>
            <p:cNvSpPr/>
            <p:nvPr/>
          </p:nvSpPr>
          <p:spPr>
            <a:xfrm>
              <a:off x="12752387" y="-9293225"/>
              <a:ext cx="5916600" cy="2395500"/>
            </a:xfrm>
            <a:custGeom>
              <a:rect b="b" l="l" r="r" t="t"/>
              <a:pathLst>
                <a:path extrusionOk="0" h="120000" w="120000">
                  <a:moveTo>
                    <a:pt x="28526" y="0"/>
                  </a:moveTo>
                  <a:lnTo>
                    <a:pt x="120000" y="120000"/>
                  </a:lnTo>
                  <a:lnTo>
                    <a:pt x="0" y="120000"/>
                  </a:lnTo>
                  <a:lnTo>
                    <a:pt x="28526"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20"/>
            <p:cNvSpPr/>
            <p:nvPr/>
          </p:nvSpPr>
          <p:spPr>
            <a:xfrm>
              <a:off x="3276600" y="-8518525"/>
              <a:ext cx="4192500" cy="1620900"/>
            </a:xfrm>
            <a:custGeom>
              <a:rect b="b" l="l" r="r" t="t"/>
              <a:pathLst>
                <a:path extrusionOk="0" h="120000" w="120000">
                  <a:moveTo>
                    <a:pt x="16084" y="120000"/>
                  </a:moveTo>
                  <a:lnTo>
                    <a:pt x="0" y="0"/>
                  </a:lnTo>
                  <a:lnTo>
                    <a:pt x="120000" y="120000"/>
                  </a:lnTo>
                  <a:lnTo>
                    <a:pt x="16084" y="12000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20"/>
            <p:cNvSpPr/>
            <p:nvPr/>
          </p:nvSpPr>
          <p:spPr>
            <a:xfrm>
              <a:off x="-6729413" y="-9364662"/>
              <a:ext cx="2358900" cy="2466900"/>
            </a:xfrm>
            <a:custGeom>
              <a:rect b="b" l="l" r="r" t="t"/>
              <a:pathLst>
                <a:path extrusionOk="0" h="120000" w="120000">
                  <a:moveTo>
                    <a:pt x="0" y="0"/>
                  </a:moveTo>
                  <a:lnTo>
                    <a:pt x="119999" y="119999"/>
                  </a:lnTo>
                  <a:lnTo>
                    <a:pt x="21561" y="119999"/>
                  </a:lnTo>
                  <a:lnTo>
                    <a:pt x="0"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20"/>
            <p:cNvSpPr/>
            <p:nvPr/>
          </p:nvSpPr>
          <p:spPr>
            <a:xfrm>
              <a:off x="-6729413" y="-11442700"/>
              <a:ext cx="10005900" cy="2924100"/>
            </a:xfrm>
            <a:custGeom>
              <a:rect b="b" l="l" r="r" t="t"/>
              <a:pathLst>
                <a:path extrusionOk="0" h="120000" w="120000">
                  <a:moveTo>
                    <a:pt x="117029" y="0"/>
                  </a:moveTo>
                  <a:lnTo>
                    <a:pt x="120000" y="120000"/>
                  </a:lnTo>
                  <a:lnTo>
                    <a:pt x="0" y="85276"/>
                  </a:lnTo>
                  <a:lnTo>
                    <a:pt x="117029"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20"/>
            <p:cNvSpPr/>
            <p:nvPr/>
          </p:nvSpPr>
          <p:spPr>
            <a:xfrm>
              <a:off x="14158913" y="-11938000"/>
              <a:ext cx="5250000" cy="5040300"/>
            </a:xfrm>
            <a:custGeom>
              <a:rect b="b" l="l" r="r" t="t"/>
              <a:pathLst>
                <a:path extrusionOk="0" h="120000" w="120000">
                  <a:moveTo>
                    <a:pt x="120000" y="0"/>
                  </a:moveTo>
                  <a:lnTo>
                    <a:pt x="0" y="62966"/>
                  </a:lnTo>
                  <a:lnTo>
                    <a:pt x="103090" y="119999"/>
                  </a:lnTo>
                  <a:lnTo>
                    <a:pt x="120000"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20"/>
            <p:cNvSpPr/>
            <p:nvPr/>
          </p:nvSpPr>
          <p:spPr>
            <a:xfrm>
              <a:off x="2957512" y="-8518525"/>
              <a:ext cx="881100" cy="1620900"/>
            </a:xfrm>
            <a:custGeom>
              <a:rect b="b" l="l" r="r" t="t"/>
              <a:pathLst>
                <a:path extrusionOk="0" h="120000" w="120000">
                  <a:moveTo>
                    <a:pt x="120000" y="120000"/>
                  </a:moveTo>
                  <a:lnTo>
                    <a:pt x="43459" y="0"/>
                  </a:lnTo>
                  <a:lnTo>
                    <a:pt x="0" y="120000"/>
                  </a:lnTo>
                  <a:lnTo>
                    <a:pt x="120000" y="12000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20"/>
            <p:cNvSpPr/>
            <p:nvPr/>
          </p:nvSpPr>
          <p:spPr>
            <a:xfrm>
              <a:off x="11728450" y="-6897687"/>
              <a:ext cx="6940500" cy="15641700"/>
            </a:xfrm>
            <a:custGeom>
              <a:rect b="b" l="l" r="r" t="t"/>
              <a:pathLst>
                <a:path extrusionOk="0" h="120000" w="120000">
                  <a:moveTo>
                    <a:pt x="120000" y="0"/>
                  </a:moveTo>
                  <a:lnTo>
                    <a:pt x="118188" y="67289"/>
                  </a:lnTo>
                  <a:lnTo>
                    <a:pt x="0" y="120000"/>
                  </a:lnTo>
                  <a:lnTo>
                    <a:pt x="0" y="12970"/>
                  </a:lnTo>
                  <a:lnTo>
                    <a:pt x="120000"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11" name="Google Shape;211;p20"/>
            <p:cNvSpPr/>
            <p:nvPr/>
          </p:nvSpPr>
          <p:spPr>
            <a:xfrm>
              <a:off x="-4899025" y="-698500"/>
              <a:ext cx="6378600" cy="17613300"/>
            </a:xfrm>
            <a:custGeom>
              <a:rect b="b" l="l" r="r" t="t"/>
              <a:pathLst>
                <a:path extrusionOk="0" h="120000" w="120000">
                  <a:moveTo>
                    <a:pt x="120000" y="0"/>
                  </a:moveTo>
                  <a:lnTo>
                    <a:pt x="68929" y="119999"/>
                  </a:lnTo>
                  <a:lnTo>
                    <a:pt x="0" y="17748"/>
                  </a:lnTo>
                  <a:lnTo>
                    <a:pt x="120000"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12" name="Google Shape;212;p20"/>
            <p:cNvSpPr/>
            <p:nvPr/>
          </p:nvSpPr>
          <p:spPr>
            <a:xfrm>
              <a:off x="-4370388" y="-6897687"/>
              <a:ext cx="7327800" cy="6199200"/>
            </a:xfrm>
            <a:custGeom>
              <a:rect b="b" l="l" r="r" t="t"/>
              <a:pathLst>
                <a:path extrusionOk="0" h="120000" w="120000">
                  <a:moveTo>
                    <a:pt x="120000" y="0"/>
                  </a:moveTo>
                  <a:lnTo>
                    <a:pt x="95797" y="120000"/>
                  </a:lnTo>
                  <a:lnTo>
                    <a:pt x="0" y="0"/>
                  </a:lnTo>
                  <a:lnTo>
                    <a:pt x="120000"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13" name="Google Shape;213;p20"/>
            <p:cNvSpPr/>
            <p:nvPr/>
          </p:nvSpPr>
          <p:spPr>
            <a:xfrm>
              <a:off x="9578975" y="8743950"/>
              <a:ext cx="4263900" cy="22331400"/>
            </a:xfrm>
            <a:custGeom>
              <a:rect b="b" l="l" r="r" t="t"/>
              <a:pathLst>
                <a:path extrusionOk="0" h="120000" w="120000">
                  <a:moveTo>
                    <a:pt x="60491" y="0"/>
                  </a:moveTo>
                  <a:lnTo>
                    <a:pt x="120000" y="33491"/>
                  </a:lnTo>
                  <a:lnTo>
                    <a:pt x="0" y="119999"/>
                  </a:lnTo>
                  <a:lnTo>
                    <a:pt x="60491"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14" name="Google Shape;214;p20"/>
            <p:cNvSpPr/>
            <p:nvPr/>
          </p:nvSpPr>
          <p:spPr>
            <a:xfrm>
              <a:off x="11728450" y="-6897687"/>
              <a:ext cx="6940500" cy="1690800"/>
            </a:xfrm>
            <a:custGeom>
              <a:rect b="b" l="l" r="r" t="t"/>
              <a:pathLst>
                <a:path extrusionOk="0" h="120000" w="120000">
                  <a:moveTo>
                    <a:pt x="120000" y="0"/>
                  </a:moveTo>
                  <a:lnTo>
                    <a:pt x="0" y="120000"/>
                  </a:lnTo>
                  <a:lnTo>
                    <a:pt x="17703" y="0"/>
                  </a:lnTo>
                  <a:lnTo>
                    <a:pt x="120000"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15" name="Google Shape;215;p20"/>
            <p:cNvSpPr/>
            <p:nvPr/>
          </p:nvSpPr>
          <p:spPr>
            <a:xfrm>
              <a:off x="3838575" y="-6897687"/>
              <a:ext cx="7890000" cy="9791700"/>
            </a:xfrm>
            <a:custGeom>
              <a:rect b="b" l="l" r="r" t="t"/>
              <a:pathLst>
                <a:path extrusionOk="0" h="120000" w="120000">
                  <a:moveTo>
                    <a:pt x="48193" y="119999"/>
                  </a:moveTo>
                  <a:lnTo>
                    <a:pt x="0" y="0"/>
                  </a:lnTo>
                  <a:lnTo>
                    <a:pt x="55219" y="0"/>
                  </a:lnTo>
                  <a:lnTo>
                    <a:pt x="119999" y="20719"/>
                  </a:lnTo>
                  <a:lnTo>
                    <a:pt x="48193" y="119999"/>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16" name="Google Shape;216;p20"/>
            <p:cNvSpPr/>
            <p:nvPr/>
          </p:nvSpPr>
          <p:spPr>
            <a:xfrm>
              <a:off x="-1235075" y="-698500"/>
              <a:ext cx="8242200" cy="17613300"/>
            </a:xfrm>
            <a:custGeom>
              <a:rect b="b" l="l" r="r" t="t"/>
              <a:pathLst>
                <a:path extrusionOk="0" h="120000" w="120000">
                  <a:moveTo>
                    <a:pt x="120000" y="24475"/>
                  </a:moveTo>
                  <a:lnTo>
                    <a:pt x="39522" y="0"/>
                  </a:lnTo>
                  <a:lnTo>
                    <a:pt x="0" y="119999"/>
                  </a:lnTo>
                  <a:lnTo>
                    <a:pt x="120000" y="24475"/>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17" name="Google Shape;217;p20"/>
            <p:cNvSpPr/>
            <p:nvPr/>
          </p:nvSpPr>
          <p:spPr>
            <a:xfrm>
              <a:off x="-1235075" y="-5207000"/>
              <a:ext cx="12963600" cy="22121700"/>
            </a:xfrm>
            <a:custGeom>
              <a:rect b="b" l="l" r="r" t="t"/>
              <a:pathLst>
                <a:path extrusionOk="0" h="120000" w="120000">
                  <a:moveTo>
                    <a:pt x="120000" y="0"/>
                  </a:moveTo>
                  <a:lnTo>
                    <a:pt x="0" y="120000"/>
                  </a:lnTo>
                  <a:lnTo>
                    <a:pt x="120000" y="75677"/>
                  </a:lnTo>
                  <a:lnTo>
                    <a:pt x="120000"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18" name="Google Shape;218;p20"/>
            <p:cNvSpPr/>
            <p:nvPr/>
          </p:nvSpPr>
          <p:spPr>
            <a:xfrm>
              <a:off x="-6305550" y="-6897687"/>
              <a:ext cx="7785000" cy="8804400"/>
            </a:xfrm>
            <a:custGeom>
              <a:rect b="b" l="l" r="r" t="t"/>
              <a:pathLst>
                <a:path extrusionOk="0" h="120000" w="120000">
                  <a:moveTo>
                    <a:pt x="29828" y="0"/>
                  </a:moveTo>
                  <a:lnTo>
                    <a:pt x="120000" y="84493"/>
                  </a:lnTo>
                  <a:lnTo>
                    <a:pt x="21680" y="120000"/>
                  </a:lnTo>
                  <a:lnTo>
                    <a:pt x="0" y="0"/>
                  </a:lnTo>
                  <a:lnTo>
                    <a:pt x="29828"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19" name="Google Shape;219;p20"/>
            <p:cNvSpPr/>
            <p:nvPr/>
          </p:nvSpPr>
          <p:spPr>
            <a:xfrm>
              <a:off x="11728450" y="-6897687"/>
              <a:ext cx="6940500" cy="8770800"/>
            </a:xfrm>
            <a:custGeom>
              <a:rect b="b" l="l" r="r" t="t"/>
              <a:pathLst>
                <a:path extrusionOk="0" h="120000" w="120000">
                  <a:moveTo>
                    <a:pt x="120000" y="0"/>
                  </a:moveTo>
                  <a:lnTo>
                    <a:pt x="0" y="23131"/>
                  </a:lnTo>
                  <a:lnTo>
                    <a:pt x="118188" y="120000"/>
                  </a:lnTo>
                  <a:lnTo>
                    <a:pt x="120000"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20" name="Google Shape;220;p20"/>
            <p:cNvSpPr/>
            <p:nvPr/>
          </p:nvSpPr>
          <p:spPr>
            <a:xfrm>
              <a:off x="1479550" y="-6897687"/>
              <a:ext cx="5527800" cy="9791700"/>
            </a:xfrm>
            <a:custGeom>
              <a:rect b="b" l="l" r="r" t="t"/>
              <a:pathLst>
                <a:path extrusionOk="0" h="120000" w="120000">
                  <a:moveTo>
                    <a:pt x="0" y="75972"/>
                  </a:moveTo>
                  <a:lnTo>
                    <a:pt x="119999" y="119999"/>
                  </a:lnTo>
                  <a:lnTo>
                    <a:pt x="51211" y="0"/>
                  </a:lnTo>
                  <a:lnTo>
                    <a:pt x="32085" y="0"/>
                  </a:lnTo>
                  <a:lnTo>
                    <a:pt x="0" y="75972"/>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21" name="Google Shape;221;p20"/>
            <p:cNvSpPr/>
            <p:nvPr/>
          </p:nvSpPr>
          <p:spPr>
            <a:xfrm>
              <a:off x="-1373188" y="8743950"/>
              <a:ext cx="13101600" cy="13630200"/>
            </a:xfrm>
            <a:custGeom>
              <a:rect b="b" l="l" r="r" t="t"/>
              <a:pathLst>
                <a:path extrusionOk="0" h="120000" w="120000">
                  <a:moveTo>
                    <a:pt x="0" y="71642"/>
                  </a:moveTo>
                  <a:lnTo>
                    <a:pt x="120000" y="0"/>
                  </a:lnTo>
                  <a:lnTo>
                    <a:pt x="40000" y="120000"/>
                  </a:lnTo>
                  <a:lnTo>
                    <a:pt x="0" y="71642"/>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22" name="Google Shape;222;p20"/>
            <p:cNvSpPr/>
            <p:nvPr/>
          </p:nvSpPr>
          <p:spPr>
            <a:xfrm>
              <a:off x="2994025" y="8743950"/>
              <a:ext cx="8734500" cy="22331400"/>
            </a:xfrm>
            <a:custGeom>
              <a:rect b="b" l="l" r="r" t="t"/>
              <a:pathLst>
                <a:path extrusionOk="0" h="120000" w="120000">
                  <a:moveTo>
                    <a:pt x="0" y="73243"/>
                  </a:moveTo>
                  <a:lnTo>
                    <a:pt x="90468" y="119999"/>
                  </a:lnTo>
                  <a:lnTo>
                    <a:pt x="120000" y="0"/>
                  </a:lnTo>
                  <a:lnTo>
                    <a:pt x="0" y="73243"/>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23" name="Google Shape;223;p20"/>
            <p:cNvSpPr/>
            <p:nvPr/>
          </p:nvSpPr>
          <p:spPr>
            <a:xfrm>
              <a:off x="11728450" y="1873250"/>
              <a:ext cx="6835800" cy="13103100"/>
            </a:xfrm>
            <a:custGeom>
              <a:rect b="b" l="l" r="r" t="t"/>
              <a:pathLst>
                <a:path extrusionOk="0" h="120000" w="120000">
                  <a:moveTo>
                    <a:pt x="120000" y="0"/>
                  </a:moveTo>
                  <a:lnTo>
                    <a:pt x="37120" y="120000"/>
                  </a:lnTo>
                  <a:lnTo>
                    <a:pt x="0" y="62922"/>
                  </a:lnTo>
                  <a:lnTo>
                    <a:pt x="120000"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24" name="Google Shape;224;p20"/>
            <p:cNvSpPr/>
            <p:nvPr/>
          </p:nvSpPr>
          <p:spPr>
            <a:xfrm>
              <a:off x="3276600" y="-9293225"/>
              <a:ext cx="10882200" cy="2395500"/>
            </a:xfrm>
            <a:custGeom>
              <a:rect b="b" l="l" r="r" t="t"/>
              <a:pathLst>
                <a:path extrusionOk="0" h="120000" w="120000">
                  <a:moveTo>
                    <a:pt x="0" y="38807"/>
                  </a:moveTo>
                  <a:lnTo>
                    <a:pt x="119999" y="0"/>
                  </a:lnTo>
                  <a:lnTo>
                    <a:pt x="104490" y="120000"/>
                  </a:lnTo>
                  <a:lnTo>
                    <a:pt x="46231" y="120000"/>
                  </a:lnTo>
                  <a:lnTo>
                    <a:pt x="0" y="38807"/>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 name="Google Shape;225;p20"/>
            <p:cNvSpPr/>
            <p:nvPr/>
          </p:nvSpPr>
          <p:spPr>
            <a:xfrm>
              <a:off x="7469187" y="-6897687"/>
              <a:ext cx="5283300" cy="1690800"/>
            </a:xfrm>
            <a:custGeom>
              <a:rect b="b" l="l" r="r" t="t"/>
              <a:pathLst>
                <a:path extrusionOk="0" h="120000" w="120000">
                  <a:moveTo>
                    <a:pt x="96742" y="120000"/>
                  </a:moveTo>
                  <a:lnTo>
                    <a:pt x="120000" y="0"/>
                  </a:lnTo>
                  <a:lnTo>
                    <a:pt x="0" y="0"/>
                  </a:lnTo>
                  <a:lnTo>
                    <a:pt x="96742" y="12000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226" name="Google Shape;226;p20"/>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statement &amp; objective</a:t>
            </a:r>
            <a:endParaRPr/>
          </a:p>
        </p:txBody>
      </p:sp>
      <p:sp>
        <p:nvSpPr>
          <p:cNvPr id="227" name="Google Shape;227;p20"/>
          <p:cNvSpPr/>
          <p:nvPr/>
        </p:nvSpPr>
        <p:spPr>
          <a:xfrm>
            <a:off x="0" y="1904300"/>
            <a:ext cx="9144000" cy="3239100"/>
          </a:xfrm>
          <a:prstGeom prst="rect">
            <a:avLst/>
          </a:prstGeom>
          <a:solidFill>
            <a:srgbClr val="0091EA">
              <a:alpha val="32690"/>
            </a:srgbClr>
          </a:solidFill>
          <a:ln>
            <a:noFill/>
          </a:ln>
          <a:effectLst>
            <a:outerShdw blurRad="57150" rotWithShape="0" algn="bl" dir="5400000" dist="19050">
              <a:srgbClr val="000000">
                <a:alpha val="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28" name="Google Shape;228;p20"/>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9" name="Google Shape;229;p20"/>
          <p:cNvSpPr txBox="1"/>
          <p:nvPr>
            <p:ph idx="4294967295" type="body"/>
          </p:nvPr>
        </p:nvSpPr>
        <p:spPr>
          <a:xfrm>
            <a:off x="158125" y="2056700"/>
            <a:ext cx="3315300" cy="25416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Clr>
                <a:schemeClr val="dk1"/>
              </a:buClr>
              <a:buSzPts val="1500"/>
              <a:buChar char="◎"/>
            </a:pPr>
            <a:r>
              <a:rPr lang="en" sz="1500"/>
              <a:t>Increasingly competitive r</a:t>
            </a:r>
            <a:r>
              <a:rPr lang="en" sz="1500"/>
              <a:t>eal estate market </a:t>
            </a:r>
            <a:endParaRPr sz="1500"/>
          </a:p>
          <a:p>
            <a:pPr indent="-330200" lvl="1" marL="914400" rtl="0" algn="l">
              <a:spcBef>
                <a:spcPts val="0"/>
              </a:spcBef>
              <a:spcAft>
                <a:spcPts val="0"/>
              </a:spcAft>
              <a:buClr>
                <a:schemeClr val="dk1"/>
              </a:buClr>
              <a:buSzPts val="1600"/>
              <a:buChar char="○"/>
            </a:pPr>
            <a:r>
              <a:rPr lang="en" sz="1500"/>
              <a:t>Competitors offer higher-accuracy predictions </a:t>
            </a:r>
            <a:br>
              <a:rPr lang="en" sz="1600"/>
            </a:br>
            <a:endParaRPr sz="1600"/>
          </a:p>
          <a:p>
            <a:pPr indent="-323850" lvl="0" marL="457200" rtl="0" algn="l">
              <a:spcBef>
                <a:spcPts val="0"/>
              </a:spcBef>
              <a:spcAft>
                <a:spcPts val="0"/>
              </a:spcAft>
              <a:buClr>
                <a:schemeClr val="dk1"/>
              </a:buClr>
              <a:buSzPts val="1500"/>
              <a:buChar char="◎"/>
            </a:pPr>
            <a:r>
              <a:rPr lang="en" sz="1500"/>
              <a:t>Shrinking market share </a:t>
            </a:r>
            <a:endParaRPr sz="1500"/>
          </a:p>
          <a:p>
            <a:pPr indent="-323850" lvl="1" marL="914400" rtl="0" algn="l">
              <a:spcBef>
                <a:spcPts val="0"/>
              </a:spcBef>
              <a:spcAft>
                <a:spcPts val="0"/>
              </a:spcAft>
              <a:buClr>
                <a:schemeClr val="dk1"/>
              </a:buClr>
              <a:buSzPts val="1500"/>
              <a:buChar char="○"/>
            </a:pPr>
            <a:r>
              <a:rPr lang="en" sz="1500"/>
              <a:t>More customers looking for better predictions</a:t>
            </a:r>
            <a:endParaRPr sz="1500"/>
          </a:p>
        </p:txBody>
      </p:sp>
      <p:sp>
        <p:nvSpPr>
          <p:cNvPr id="230" name="Google Shape;230;p20"/>
          <p:cNvSpPr txBox="1"/>
          <p:nvPr>
            <p:ph idx="4294967295" type="body"/>
          </p:nvPr>
        </p:nvSpPr>
        <p:spPr>
          <a:xfrm>
            <a:off x="5805725" y="2056700"/>
            <a:ext cx="3180300" cy="21759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Clr>
                <a:schemeClr val="dk1"/>
              </a:buClr>
              <a:buSzPts val="1300"/>
              <a:buChar char="◎"/>
            </a:pPr>
            <a:r>
              <a:rPr lang="en" sz="1500"/>
              <a:t>Data scientists tasked to improve prediction accuracy</a:t>
            </a:r>
            <a:endParaRPr sz="1500"/>
          </a:p>
          <a:p>
            <a:pPr indent="-311150" lvl="1" marL="914400" rtl="0" algn="l">
              <a:spcBef>
                <a:spcPts val="0"/>
              </a:spcBef>
              <a:spcAft>
                <a:spcPts val="0"/>
              </a:spcAft>
              <a:buClr>
                <a:schemeClr val="dk1"/>
              </a:buClr>
              <a:buSzPts val="1300"/>
              <a:buChar char="○"/>
            </a:pPr>
            <a:r>
              <a:rPr lang="en" sz="1500"/>
              <a:t>Enhance existing model or develop a new one</a:t>
            </a:r>
            <a:br>
              <a:rPr lang="en" sz="1500"/>
            </a:br>
            <a:endParaRPr sz="1500"/>
          </a:p>
          <a:p>
            <a:pPr indent="-311150" lvl="0" marL="457200" rtl="0" algn="l">
              <a:spcBef>
                <a:spcPts val="0"/>
              </a:spcBef>
              <a:spcAft>
                <a:spcPts val="0"/>
              </a:spcAft>
              <a:buClr>
                <a:schemeClr val="dk1"/>
              </a:buClr>
              <a:buSzPts val="1300"/>
              <a:buChar char="◎"/>
            </a:pPr>
            <a:r>
              <a:rPr lang="en" sz="1500"/>
              <a:t>Model must beat top competitors</a:t>
            </a: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1"/>
          <p:cNvSpPr txBox="1"/>
          <p:nvPr>
            <p:ph type="ctrTitle"/>
          </p:nvPr>
        </p:nvSpPr>
        <p:spPr>
          <a:xfrm>
            <a:off x="1546025" y="1733525"/>
            <a:ext cx="73827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solidFill>
                  <a:schemeClr val="accent4"/>
                </a:solidFill>
              </a:rPr>
              <a:t>3</a:t>
            </a:r>
            <a:r>
              <a:rPr lang="en" sz="6000">
                <a:solidFill>
                  <a:schemeClr val="accent4"/>
                </a:solidFill>
              </a:rPr>
              <a:t>.</a:t>
            </a:r>
            <a:endParaRPr sz="6000">
              <a:solidFill>
                <a:schemeClr val="accent4"/>
              </a:solidFill>
            </a:endParaRPr>
          </a:p>
          <a:p>
            <a:pPr indent="0" lvl="0" marL="0" rtl="0" algn="l">
              <a:spcBef>
                <a:spcPts val="0"/>
              </a:spcBef>
              <a:spcAft>
                <a:spcPts val="0"/>
              </a:spcAft>
              <a:buNone/>
            </a:pPr>
            <a:r>
              <a:rPr lang="en"/>
              <a:t>Existing Prediction Model</a:t>
            </a:r>
            <a:endParaRPr/>
          </a:p>
        </p:txBody>
      </p:sp>
      <p:sp>
        <p:nvSpPr>
          <p:cNvPr id="236" name="Google Shape;236;p21"/>
          <p:cNvSpPr txBox="1"/>
          <p:nvPr>
            <p:ph idx="1" type="subTitle"/>
          </p:nvPr>
        </p:nvSpPr>
        <p:spPr>
          <a:xfrm>
            <a:off x="1546025" y="2949000"/>
            <a:ext cx="61356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400"/>
              <a:t>The science behind the Prop-Price Estimator</a:t>
            </a:r>
            <a:r>
              <a:rPr i="1" lang="en" sz="2400"/>
              <a:t>©</a:t>
            </a:r>
            <a:endParaRPr i="1" sz="2400"/>
          </a:p>
        </p:txBody>
      </p:sp>
      <p:sp>
        <p:nvSpPr>
          <p:cNvPr id="237" name="Google Shape;237;p21"/>
          <p:cNvSpPr txBox="1"/>
          <p:nvPr>
            <p:ph idx="4294967295"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